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83" r:id="rId6"/>
    <p:sldId id="260" r:id="rId7"/>
    <p:sldId id="284" r:id="rId8"/>
    <p:sldId id="262" r:id="rId9"/>
    <p:sldId id="287"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86" r:id="rId25"/>
    <p:sldId id="278" r:id="rId26"/>
    <p:sldId id="279" r:id="rId27"/>
    <p:sldId id="280" r:id="rId28"/>
    <p:sldId id="281" r:id="rId29"/>
    <p:sldId id="289" r:id="rId30"/>
    <p:sldId id="282" r:id="rId31"/>
  </p:sldIdLst>
  <p:sldSz cx="12192000" cy="6858000"/>
  <p:notesSz cx="6858000" cy="9144000"/>
  <p:embeddedFontLst>
    <p:embeddedFont>
      <p:font typeface="Tempus Sans ITC" panose="04020404030D07020202" pitchFamily="82" charset="0"/>
      <p:regular r:id="rId33"/>
    </p:embeddedFont>
    <p:embeddedFont>
      <p:font typeface="EB Garamond"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Centaur" panose="02030504050205020304" pitchFamily="18" charset="0"/>
      <p:regular r:id="rId42"/>
    </p:embeddedFont>
    <p:embeddedFont>
      <p:font typeface="Candara Light" panose="020E0502030303020204" pitchFamily="34" charset="0"/>
      <p:regular r:id="rId43"/>
      <p:italic r:id="rId44"/>
    </p:embeddedFont>
    <p:embeddedFont>
      <p:font typeface="Castellar" panose="020A0402060406010301" pitchFamily="18" charset="0"/>
      <p:regular r:id="rId45"/>
    </p:embeddedFont>
    <p:embeddedFont>
      <p:font typeface="Papyrus" panose="03070502060502030205" pitchFamily="66" charset="0"/>
      <p:regular r:id="rId46"/>
    </p:embeddedFont>
    <p:embeddedFont>
      <p:font typeface="Architects Daughter" panose="020B0604020202020204" charset="0"/>
      <p:regular r:id="rId47"/>
    </p:embeddedFont>
    <p:embeddedFont>
      <p:font typeface="Jim Nightshade" panose="020B0604020202020204" charset="0"/>
      <p:regular r:id="rId48"/>
    </p:embeddedFont>
    <p:embeddedFont>
      <p:font typeface="Lucida Fax" panose="02060602050505020204" pitchFamily="18"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i5J0Aao4UxRWfoPEsg+I5H5YZai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8CDA2C"/>
    <a:srgbClr val="BC7DD8"/>
    <a:srgbClr val="7DFDC9"/>
    <a:srgbClr val="7A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EE3FBB-595F-49AC-B30A-AC0FF9479C86}">
  <a:tblStyle styleId="{8BEE3FBB-595F-49AC-B30A-AC0FF9479C8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3" d="100"/>
          <a:sy n="73" d="100"/>
        </p:scale>
        <p:origin x="1042" y="3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7539500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a7539500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f63ec23b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f63ec23b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9f63ec23b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9f63ec23b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3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hyperlink" Target="http://drive.google.com/file/d/1DbG_dVmigcyrs_cHqjFwFyzOGJr2BdAY/view"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descr="The biggest autonomous car software challenges | Thought Leadership"/>
          <p:cNvPicPr preferRelativeResize="0"/>
          <p:nvPr/>
        </p:nvPicPr>
        <p:blipFill rotWithShape="1">
          <a:blip r:embed="rId3">
            <a:alphaModFix/>
          </a:blip>
          <a:srcRect t="9510"/>
          <a:stretch/>
        </p:blipFill>
        <p:spPr>
          <a:xfrm>
            <a:off x="0" y="0"/>
            <a:ext cx="12192000" cy="6858000"/>
          </a:xfrm>
          <a:prstGeom prst="rect">
            <a:avLst/>
          </a:prstGeom>
          <a:noFill/>
          <a:ln>
            <a:noFill/>
          </a:ln>
        </p:spPr>
      </p:pic>
      <p:sp>
        <p:nvSpPr>
          <p:cNvPr id="85" name="Google Shape;85;p1"/>
          <p:cNvSpPr/>
          <p:nvPr/>
        </p:nvSpPr>
        <p:spPr>
          <a:xfrm>
            <a:off x="0" y="917112"/>
            <a:ext cx="8229600"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a:solidFill>
                  <a:srgbClr val="DEABF3"/>
                </a:solidFill>
                <a:latin typeface="EB Garamond"/>
                <a:ea typeface="EB Garamond"/>
                <a:cs typeface="EB Garamond"/>
                <a:sym typeface="EB Garamond"/>
              </a:rPr>
              <a:t>Human Computer Interaction (HMI) in Autonomous Vehicles</a:t>
            </a:r>
            <a:endParaRPr sz="4000" b="1" i="0" u="none" strike="noStrike" cap="none">
              <a:solidFill>
                <a:srgbClr val="DEABF3"/>
              </a:solidFill>
              <a:latin typeface="EB Garamond"/>
              <a:ea typeface="EB Garamond"/>
              <a:cs typeface="EB Garamond"/>
              <a:sym typeface="EB Garamond"/>
            </a:endParaRPr>
          </a:p>
        </p:txBody>
      </p:sp>
    </p:spTree>
  </p:cSld>
  <p:clrMapOvr>
    <a:masterClrMapping/>
  </p:clrMapOvr>
  <mc:AlternateContent xmlns:mc="http://schemas.openxmlformats.org/markup-compatibility/2006">
    <mc:Choice xmlns:p14="http://schemas.microsoft.com/office/powerpoint/2010/main" Requires="p14">
      <p:transition spd="slow" p14:dur="2250">
        <p14:reveal thruBlk="1"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8"/>
          <p:cNvPicPr preferRelativeResize="0"/>
          <p:nvPr/>
        </p:nvPicPr>
        <p:blipFill rotWithShape="1">
          <a:blip r:embed="rId3">
            <a:alphaModFix/>
          </a:blip>
          <a:srcRect t="5540" b="22537"/>
          <a:stretch/>
        </p:blipFill>
        <p:spPr>
          <a:xfrm rot="10800000" flipH="1">
            <a:off x="-529" y="-161366"/>
            <a:ext cx="12193057" cy="7019365"/>
          </a:xfrm>
          <a:prstGeom prst="rect">
            <a:avLst/>
          </a:prstGeom>
          <a:noFill/>
          <a:ln>
            <a:noFill/>
          </a:ln>
        </p:spPr>
      </p:pic>
      <p:graphicFrame>
        <p:nvGraphicFramePr>
          <p:cNvPr id="133" name="Google Shape;133;p8"/>
          <p:cNvGraphicFramePr/>
          <p:nvPr>
            <p:extLst>
              <p:ext uri="{D42A27DB-BD31-4B8C-83A1-F6EECF244321}">
                <p14:modId xmlns:p14="http://schemas.microsoft.com/office/powerpoint/2010/main" val="859455444"/>
              </p:ext>
            </p:extLst>
          </p:nvPr>
        </p:nvGraphicFramePr>
        <p:xfrm>
          <a:off x="2013994" y="1194377"/>
          <a:ext cx="7974600" cy="5258931"/>
        </p:xfrm>
        <a:graphic>
          <a:graphicData uri="http://schemas.openxmlformats.org/drawingml/2006/table">
            <a:tbl>
              <a:tblPr>
                <a:noFill/>
                <a:tableStyleId>{8BEE3FBB-595F-49AC-B30A-AC0FF9479C86}</a:tableStyleId>
              </a:tblPr>
              <a:tblGrid>
                <a:gridCol w="762717">
                  <a:extLst>
                    <a:ext uri="{9D8B030D-6E8A-4147-A177-3AD203B41FA5}">
                      <a16:colId xmlns:a16="http://schemas.microsoft.com/office/drawing/2014/main" val="20000"/>
                    </a:ext>
                  </a:extLst>
                </a:gridCol>
                <a:gridCol w="2236065">
                  <a:extLst>
                    <a:ext uri="{9D8B030D-6E8A-4147-A177-3AD203B41FA5}">
                      <a16:colId xmlns:a16="http://schemas.microsoft.com/office/drawing/2014/main" val="20001"/>
                    </a:ext>
                  </a:extLst>
                </a:gridCol>
                <a:gridCol w="2930077">
                  <a:extLst>
                    <a:ext uri="{9D8B030D-6E8A-4147-A177-3AD203B41FA5}">
                      <a16:colId xmlns:a16="http://schemas.microsoft.com/office/drawing/2014/main" val="20002"/>
                    </a:ext>
                  </a:extLst>
                </a:gridCol>
                <a:gridCol w="2045741">
                  <a:extLst>
                    <a:ext uri="{9D8B030D-6E8A-4147-A177-3AD203B41FA5}">
                      <a16:colId xmlns:a16="http://schemas.microsoft.com/office/drawing/2014/main" val="20003"/>
                    </a:ext>
                  </a:extLst>
                </a:gridCol>
              </a:tblGrid>
              <a:tr h="592057">
                <a:tc>
                  <a:txBody>
                    <a:bodyPr/>
                    <a:lstStyle/>
                    <a:p>
                      <a:pPr marL="74930" marR="0" lvl="0" indent="0" algn="l" rtl="0">
                        <a:spcBef>
                          <a:spcPts val="0"/>
                        </a:spcBef>
                        <a:spcAft>
                          <a:spcPts val="0"/>
                        </a:spcAft>
                        <a:buClr>
                          <a:schemeClr val="dk1"/>
                        </a:buClr>
                        <a:buSzPts val="2000"/>
                        <a:buFont typeface="Calibri"/>
                        <a:buNone/>
                      </a:pPr>
                      <a:endParaRPr sz="1900" u="none" strike="noStrike" cap="none">
                        <a:solidFill>
                          <a:srgbClr val="0070C0"/>
                        </a:solidFill>
                        <a:latin typeface="EB Garamond"/>
                        <a:ea typeface="EB Garamond"/>
                        <a:cs typeface="EB Garamond"/>
                        <a:sym typeface="EB Garamond"/>
                      </a:endParaRPr>
                    </a:p>
                    <a:p>
                      <a:pPr marL="74930" marR="0" lvl="0" indent="0" algn="l" rtl="0">
                        <a:spcBef>
                          <a:spcPts val="0"/>
                        </a:spcBef>
                        <a:spcAft>
                          <a:spcPts val="0"/>
                        </a:spcAft>
                        <a:buClr>
                          <a:srgbClr val="0070C0"/>
                        </a:buClr>
                        <a:buSzPts val="2000"/>
                        <a:buFont typeface="Jim Nightshade"/>
                        <a:buNone/>
                      </a:pPr>
                      <a:r>
                        <a:rPr lang="en-US" sz="1900" u="none" strike="noStrike" cap="none">
                          <a:solidFill>
                            <a:srgbClr val="0070C0"/>
                          </a:solidFill>
                          <a:latin typeface="EB Garamond"/>
                          <a:ea typeface="EB Garamond"/>
                          <a:cs typeface="EB Garamond"/>
                          <a:sym typeface="EB Garamond"/>
                        </a:rPr>
                        <a:t>No.</a:t>
                      </a:r>
                      <a:endParaRPr sz="1900" u="none" strike="noStrike" cap="none">
                        <a:solidFill>
                          <a:srgbClr val="0070C0"/>
                        </a:solidFill>
                        <a:latin typeface="EB Garamond"/>
                        <a:ea typeface="EB Garamond"/>
                        <a:cs typeface="EB Garamond"/>
                        <a:sym typeface="EB Garamond"/>
                      </a:endParaRPr>
                    </a:p>
                  </a:txBody>
                  <a:tcPr marL="68575" marR="68575" marT="0" marB="0"/>
                </a:tc>
                <a:tc>
                  <a:txBody>
                    <a:bodyPr/>
                    <a:lstStyle/>
                    <a:p>
                      <a:pPr marL="74930" marR="0" lvl="0" indent="0" algn="l" rtl="0">
                        <a:spcBef>
                          <a:spcPts val="0"/>
                        </a:spcBef>
                        <a:spcAft>
                          <a:spcPts val="0"/>
                        </a:spcAft>
                        <a:buClr>
                          <a:schemeClr val="dk1"/>
                        </a:buClr>
                        <a:buSzPts val="2000"/>
                        <a:buFont typeface="Calibri"/>
                        <a:buNone/>
                      </a:pPr>
                      <a:endParaRPr sz="1900" u="none" strike="noStrike" cap="none">
                        <a:solidFill>
                          <a:srgbClr val="0070C0"/>
                        </a:solidFill>
                        <a:latin typeface="EB Garamond"/>
                        <a:ea typeface="EB Garamond"/>
                        <a:cs typeface="EB Garamond"/>
                        <a:sym typeface="EB Garamond"/>
                      </a:endParaRPr>
                    </a:p>
                    <a:p>
                      <a:pPr marL="74930" marR="0" lvl="0" indent="0" algn="l" rtl="0">
                        <a:spcBef>
                          <a:spcPts val="0"/>
                        </a:spcBef>
                        <a:spcAft>
                          <a:spcPts val="0"/>
                        </a:spcAft>
                        <a:buClr>
                          <a:srgbClr val="0070C0"/>
                        </a:buClr>
                        <a:buSzPts val="2000"/>
                        <a:buFont typeface="Jim Nightshade"/>
                        <a:buNone/>
                      </a:pPr>
                      <a:r>
                        <a:rPr lang="en-US" sz="1900" u="none" strike="noStrike" cap="none">
                          <a:solidFill>
                            <a:srgbClr val="0070C0"/>
                          </a:solidFill>
                          <a:latin typeface="EB Garamond"/>
                          <a:ea typeface="EB Garamond"/>
                          <a:cs typeface="EB Garamond"/>
                          <a:sym typeface="EB Garamond"/>
                        </a:rPr>
                        <a:t>Techniques</a:t>
                      </a:r>
                      <a:endParaRPr sz="1900" u="none" strike="noStrike" cap="none">
                        <a:solidFill>
                          <a:srgbClr val="0070C0"/>
                        </a:solidFill>
                        <a:latin typeface="EB Garamond"/>
                        <a:ea typeface="EB Garamond"/>
                        <a:cs typeface="EB Garamond"/>
                        <a:sym typeface="EB Garamond"/>
                      </a:endParaRPr>
                    </a:p>
                  </a:txBody>
                  <a:tcPr marL="68575" marR="68575" marT="0" marB="0"/>
                </a:tc>
                <a:tc>
                  <a:txBody>
                    <a:bodyPr/>
                    <a:lstStyle/>
                    <a:p>
                      <a:pPr marL="57785" marR="54610" lvl="0" indent="0" algn="ctr" rtl="0">
                        <a:spcBef>
                          <a:spcPts val="0"/>
                        </a:spcBef>
                        <a:spcAft>
                          <a:spcPts val="0"/>
                        </a:spcAft>
                        <a:buClr>
                          <a:schemeClr val="dk1"/>
                        </a:buClr>
                        <a:buSzPts val="2000"/>
                        <a:buFont typeface="Calibri"/>
                        <a:buNone/>
                      </a:pPr>
                      <a:endParaRPr sz="1900" u="none" strike="noStrike" cap="none">
                        <a:solidFill>
                          <a:srgbClr val="0070C0"/>
                        </a:solidFill>
                        <a:latin typeface="EB Garamond"/>
                        <a:ea typeface="EB Garamond"/>
                        <a:cs typeface="EB Garamond"/>
                        <a:sym typeface="EB Garamond"/>
                      </a:endParaRPr>
                    </a:p>
                    <a:p>
                      <a:pPr marL="57785" marR="54610" lvl="0" indent="0" algn="ctr" rtl="0">
                        <a:spcBef>
                          <a:spcPts val="0"/>
                        </a:spcBef>
                        <a:spcAft>
                          <a:spcPts val="0"/>
                        </a:spcAft>
                        <a:buClr>
                          <a:srgbClr val="0070C0"/>
                        </a:buClr>
                        <a:buSzPts val="2000"/>
                        <a:buFont typeface="Jim Nightshade"/>
                        <a:buNone/>
                      </a:pPr>
                      <a:r>
                        <a:rPr lang="en-US" sz="1900" u="none" strike="noStrike" cap="none">
                          <a:solidFill>
                            <a:srgbClr val="0070C0"/>
                          </a:solidFill>
                          <a:latin typeface="EB Garamond"/>
                          <a:ea typeface="EB Garamond"/>
                          <a:cs typeface="EB Garamond"/>
                          <a:sym typeface="EB Garamond"/>
                        </a:rPr>
                        <a:t>Features Extracted</a:t>
                      </a:r>
                      <a:endParaRPr sz="1900" u="none" strike="noStrike" cap="none">
                        <a:solidFill>
                          <a:srgbClr val="0070C0"/>
                        </a:solidFill>
                        <a:latin typeface="EB Garamond"/>
                        <a:ea typeface="EB Garamond"/>
                        <a:cs typeface="EB Garamond"/>
                        <a:sym typeface="EB Garamond"/>
                      </a:endParaRPr>
                    </a:p>
                  </a:txBody>
                  <a:tcPr marL="68575" marR="68575" marT="0" marB="0"/>
                </a:tc>
                <a:tc>
                  <a:txBody>
                    <a:bodyPr/>
                    <a:lstStyle/>
                    <a:p>
                      <a:pPr marL="530352" marR="0" lvl="0" indent="0" algn="l" rtl="0">
                        <a:spcBef>
                          <a:spcPts val="0"/>
                        </a:spcBef>
                        <a:spcAft>
                          <a:spcPts val="0"/>
                        </a:spcAft>
                        <a:buClr>
                          <a:schemeClr val="dk1"/>
                        </a:buClr>
                        <a:buSzPts val="2000"/>
                        <a:buFont typeface="Calibri"/>
                        <a:buNone/>
                      </a:pPr>
                      <a:endParaRPr sz="1900" u="none" strike="noStrike" cap="none">
                        <a:solidFill>
                          <a:srgbClr val="0070C0"/>
                        </a:solidFill>
                        <a:latin typeface="EB Garamond"/>
                        <a:ea typeface="EB Garamond"/>
                        <a:cs typeface="EB Garamond"/>
                        <a:sym typeface="EB Garamond"/>
                      </a:endParaRPr>
                    </a:p>
                    <a:p>
                      <a:pPr marL="74295" marR="0" lvl="0" indent="0" algn="l" rtl="0">
                        <a:spcBef>
                          <a:spcPts val="0"/>
                        </a:spcBef>
                        <a:spcAft>
                          <a:spcPts val="0"/>
                        </a:spcAft>
                        <a:buClr>
                          <a:srgbClr val="0070C0"/>
                        </a:buClr>
                        <a:buSzPts val="2000"/>
                        <a:buFont typeface="Jim Nightshade"/>
                        <a:buNone/>
                      </a:pPr>
                      <a:r>
                        <a:rPr lang="en-US" sz="1900" u="none" strike="noStrike" cap="none">
                          <a:solidFill>
                            <a:srgbClr val="0070C0"/>
                          </a:solidFill>
                          <a:latin typeface="EB Garamond"/>
                          <a:ea typeface="EB Garamond"/>
                          <a:cs typeface="EB Garamond"/>
                          <a:sym typeface="EB Garamond"/>
                        </a:rPr>
                        <a:t>Dataset</a:t>
                      </a:r>
                      <a:endParaRPr sz="1900" u="none" strike="noStrike" cap="none">
                        <a:solidFill>
                          <a:srgbClr val="0070C0"/>
                        </a:solidFill>
                        <a:latin typeface="EB Garamond"/>
                        <a:ea typeface="EB Garamond"/>
                        <a:cs typeface="EB Garamond"/>
                        <a:sym typeface="EB Garamond"/>
                      </a:endParaRPr>
                    </a:p>
                  </a:txBody>
                  <a:tcPr marL="68575" marR="68575" marT="0" marB="0">
                    <a:lnB w="12700" cmpd="sng">
                      <a:noFill/>
                      <a:prstDash val="solid"/>
                    </a:lnB>
                  </a:tcPr>
                </a:tc>
                <a:extLst>
                  <a:ext uri="{0D108BD9-81ED-4DB2-BD59-A6C34878D82A}">
                    <a16:rowId xmlns:a16="http://schemas.microsoft.com/office/drawing/2014/main" val="10000"/>
                  </a:ext>
                </a:extLst>
              </a:tr>
              <a:tr h="843174">
                <a:tc>
                  <a:txBody>
                    <a:bodyPr/>
                    <a:lstStyle/>
                    <a:p>
                      <a:pPr marL="0"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 </a:t>
                      </a:r>
                      <a:endParaRPr sz="1500" u="none" strike="noStrike" cap="none">
                        <a:solidFill>
                          <a:srgbClr val="B3C6E7"/>
                        </a:solidFill>
                        <a:latin typeface="EB Garamond"/>
                        <a:ea typeface="EB Garamond"/>
                        <a:cs typeface="EB Garamond"/>
                        <a:sym typeface="EB Garamond"/>
                      </a:endParaRPr>
                    </a:p>
                    <a:p>
                      <a:pPr marL="74930" marR="0" lvl="0" indent="0" algn="l" rtl="0">
                        <a:spcBef>
                          <a:spcPts val="865"/>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1</a:t>
                      </a:r>
                      <a:endParaRPr sz="1500" u="none" strike="noStrike" cap="none">
                        <a:solidFill>
                          <a:srgbClr val="B3C6E7"/>
                        </a:solidFill>
                        <a:latin typeface="EB Garamond"/>
                        <a:ea typeface="EB Garamond"/>
                        <a:cs typeface="EB Garamond"/>
                        <a:sym typeface="EB Garamond"/>
                      </a:endParaRPr>
                    </a:p>
                  </a:txBody>
                  <a:tcPr marL="68575" marR="68575" marT="0" marB="0"/>
                </a:tc>
                <a:tc>
                  <a:txBody>
                    <a:bodyPr/>
                    <a:lstStyle/>
                    <a:p>
                      <a:pPr marL="0"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 </a:t>
                      </a:r>
                      <a:endParaRPr sz="1500" u="none" strike="noStrike" cap="none">
                        <a:solidFill>
                          <a:srgbClr val="B3C6E7"/>
                        </a:solidFill>
                        <a:latin typeface="EB Garamond"/>
                        <a:ea typeface="EB Garamond"/>
                        <a:cs typeface="EB Garamond"/>
                        <a:sym typeface="EB Garamond"/>
                      </a:endParaRPr>
                    </a:p>
                    <a:p>
                      <a:pPr marL="74930" marR="0" lvl="0" indent="0" algn="l" rtl="0">
                        <a:lnSpc>
                          <a:spcPct val="85000"/>
                        </a:lnSpc>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YOLO(You Only Look Once)</a:t>
                      </a:r>
                      <a:endParaRPr sz="1500" u="none" strike="noStrike" cap="none">
                        <a:solidFill>
                          <a:srgbClr val="B3C6E7"/>
                        </a:solidFill>
                        <a:latin typeface="EB Garamond"/>
                        <a:ea typeface="EB Garamond"/>
                        <a:cs typeface="EB Garamond"/>
                        <a:sym typeface="EB Garamond"/>
                      </a:endParaRPr>
                    </a:p>
                  </a:txBody>
                  <a:tcPr marL="68575" marR="68575" marT="0" marB="0"/>
                </a:tc>
                <a:tc>
                  <a:txBody>
                    <a:bodyPr/>
                    <a:lstStyle/>
                    <a:p>
                      <a:pPr marL="0"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 </a:t>
                      </a:r>
                      <a:endParaRPr sz="1500" u="none" strike="noStrike" cap="none">
                        <a:solidFill>
                          <a:srgbClr val="B3C6E7"/>
                        </a:solidFill>
                        <a:latin typeface="EB Garamond"/>
                        <a:ea typeface="EB Garamond"/>
                        <a:cs typeface="EB Garamond"/>
                        <a:sym typeface="EB Garamond"/>
                      </a:endParaRPr>
                    </a:p>
                    <a:p>
                      <a:pPr marL="280035" marR="0" lvl="0" indent="0" algn="l" rtl="0">
                        <a:lnSpc>
                          <a:spcPct val="85000"/>
                        </a:lnSpc>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Detects Microsoft common objects around the vehicle</a:t>
                      </a:r>
                      <a:endParaRPr sz="1500" u="none" strike="noStrike" cap="none">
                        <a:solidFill>
                          <a:srgbClr val="B3C6E7"/>
                        </a:solidFill>
                        <a:latin typeface="EB Garamond"/>
                        <a:ea typeface="EB Garamond"/>
                        <a:cs typeface="EB Garamond"/>
                        <a:sym typeface="EB Garamond"/>
                      </a:endParaRPr>
                    </a:p>
                  </a:txBody>
                  <a:tcPr marL="68575" marR="68575" marT="0" marB="0">
                    <a:lnR w="12700" cmpd="sng">
                      <a:noFill/>
                      <a:prstDash val="solid"/>
                    </a:lnR>
                  </a:tcPr>
                </a:tc>
                <a:tc>
                  <a:txBody>
                    <a:bodyPr/>
                    <a:lstStyle/>
                    <a:p>
                      <a:pPr marL="0" marR="0" lvl="0" indent="0" algn="l" rtl="0">
                        <a:spcBef>
                          <a:spcPts val="0"/>
                        </a:spcBef>
                        <a:spcAft>
                          <a:spcPts val="0"/>
                        </a:spcAft>
                        <a:buClr>
                          <a:srgbClr val="B3C6E7"/>
                        </a:buClr>
                        <a:buSzPts val="1600"/>
                        <a:buFont typeface="Jim Nightshade"/>
                        <a:buNone/>
                      </a:pPr>
                      <a:r>
                        <a:rPr lang="en-US" sz="1500" u="none" strike="noStrike" cap="none" dirty="0">
                          <a:solidFill>
                            <a:srgbClr val="B3C6E7"/>
                          </a:solidFill>
                          <a:latin typeface="EB Garamond"/>
                          <a:ea typeface="EB Garamond"/>
                          <a:cs typeface="EB Garamond"/>
                          <a:sym typeface="EB Garamond"/>
                        </a:rPr>
                        <a:t> </a:t>
                      </a:r>
                      <a:endParaRPr sz="1500" u="none" strike="noStrike" cap="none" dirty="0">
                        <a:solidFill>
                          <a:srgbClr val="B3C6E7"/>
                        </a:solidFill>
                        <a:latin typeface="EB Garamond"/>
                        <a:ea typeface="EB Garamond"/>
                        <a:cs typeface="EB Garamond"/>
                        <a:sym typeface="EB Garamond"/>
                      </a:endParaRPr>
                    </a:p>
                    <a:p>
                      <a:pPr marL="74295" marR="0" lvl="0" indent="0" algn="l" rtl="0">
                        <a:spcBef>
                          <a:spcPts val="855"/>
                        </a:spcBef>
                        <a:spcAft>
                          <a:spcPts val="0"/>
                        </a:spcAft>
                        <a:buClr>
                          <a:srgbClr val="B3C6E7"/>
                        </a:buClr>
                        <a:buSzPts val="1600"/>
                        <a:buFont typeface="Jim Nightshade"/>
                        <a:buNone/>
                      </a:pPr>
                      <a:r>
                        <a:rPr lang="en-US" sz="1500" u="none" strike="noStrike" cap="none" dirty="0">
                          <a:solidFill>
                            <a:srgbClr val="B3C6E7"/>
                          </a:solidFill>
                          <a:latin typeface="EB Garamond"/>
                          <a:ea typeface="EB Garamond"/>
                          <a:cs typeface="EB Garamond"/>
                          <a:sym typeface="EB Garamond"/>
                        </a:rPr>
                        <a:t>COCO Dataset</a:t>
                      </a:r>
                      <a:endParaRPr sz="1500" u="none" strike="noStrike" cap="none" dirty="0">
                        <a:solidFill>
                          <a:srgbClr val="B3C6E7"/>
                        </a:solidFill>
                        <a:latin typeface="EB Garamond"/>
                        <a:ea typeface="EB Garamond"/>
                        <a:cs typeface="EB Garamond"/>
                        <a:sym typeface="EB Garamond"/>
                      </a:endParaRPr>
                    </a:p>
                  </a:txBody>
                  <a:tcPr marL="68575" marR="68575"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19220">
                <a:tc>
                  <a:txBody>
                    <a:bodyPr/>
                    <a:lstStyle/>
                    <a:p>
                      <a:pPr marL="0"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 </a:t>
                      </a:r>
                      <a:endParaRPr sz="1500" u="none" strike="noStrike" cap="none">
                        <a:solidFill>
                          <a:srgbClr val="B3C6E7"/>
                        </a:solidFill>
                        <a:latin typeface="EB Garamond"/>
                        <a:ea typeface="EB Garamond"/>
                        <a:cs typeface="EB Garamond"/>
                        <a:sym typeface="EB Garamond"/>
                      </a:endParaRPr>
                    </a:p>
                    <a:p>
                      <a:pPr marL="74930"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2</a:t>
                      </a:r>
                      <a:endParaRPr sz="1500" u="none" strike="noStrike" cap="none">
                        <a:solidFill>
                          <a:srgbClr val="B3C6E7"/>
                        </a:solidFill>
                        <a:latin typeface="EB Garamond"/>
                        <a:ea typeface="EB Garamond"/>
                        <a:cs typeface="EB Garamond"/>
                        <a:sym typeface="EB Garamond"/>
                      </a:endParaRPr>
                    </a:p>
                  </a:txBody>
                  <a:tcPr marL="68575" marR="68575" marT="0" marB="0"/>
                </a:tc>
                <a:tc>
                  <a:txBody>
                    <a:bodyPr/>
                    <a:lstStyle/>
                    <a:p>
                      <a:pPr marL="0" marR="0" lvl="0" indent="0" algn="l" rtl="0">
                        <a:spcBef>
                          <a:spcPts val="0"/>
                        </a:spcBef>
                        <a:spcAft>
                          <a:spcPts val="0"/>
                        </a:spcAft>
                        <a:buClr>
                          <a:srgbClr val="B3C6E7"/>
                        </a:buClr>
                        <a:buSzPts val="1600"/>
                        <a:buFont typeface="Jim Nightshade"/>
                        <a:buNone/>
                      </a:pPr>
                      <a:r>
                        <a:rPr lang="en-US" sz="1500" u="none" strike="noStrike" cap="none" dirty="0">
                          <a:solidFill>
                            <a:srgbClr val="B3C6E7"/>
                          </a:solidFill>
                          <a:latin typeface="EB Garamond"/>
                          <a:ea typeface="EB Garamond"/>
                          <a:cs typeface="EB Garamond"/>
                          <a:sym typeface="EB Garamond"/>
                        </a:rPr>
                        <a:t> </a:t>
                      </a:r>
                      <a:endParaRPr sz="1500" u="none" strike="noStrike" cap="none" dirty="0">
                        <a:solidFill>
                          <a:srgbClr val="B3C6E7"/>
                        </a:solidFill>
                        <a:latin typeface="EB Garamond"/>
                        <a:ea typeface="EB Garamond"/>
                        <a:cs typeface="EB Garamond"/>
                        <a:sym typeface="EB Garamond"/>
                      </a:endParaRPr>
                    </a:p>
                    <a:p>
                      <a:pPr marL="74930" marR="0" lvl="0" indent="0" algn="l" rtl="0">
                        <a:lnSpc>
                          <a:spcPct val="85000"/>
                        </a:lnSpc>
                        <a:spcBef>
                          <a:spcPts val="0"/>
                        </a:spcBef>
                        <a:spcAft>
                          <a:spcPts val="0"/>
                        </a:spcAft>
                        <a:buClr>
                          <a:srgbClr val="B3C6E7"/>
                        </a:buClr>
                        <a:buSzPts val="1600"/>
                        <a:buFont typeface="Jim Nightshade"/>
                        <a:buNone/>
                      </a:pPr>
                      <a:r>
                        <a:rPr lang="en-US" sz="1500" dirty="0">
                          <a:solidFill>
                            <a:srgbClr val="B3C6E7"/>
                          </a:solidFill>
                          <a:latin typeface="EB Garamond"/>
                          <a:ea typeface="EB Garamond"/>
                          <a:cs typeface="EB Garamond"/>
                          <a:sym typeface="EB Garamond"/>
                        </a:rPr>
                        <a:t>A Cooperative Overtaking Assistance System</a:t>
                      </a:r>
                      <a:endParaRPr sz="1500" u="none" strike="noStrike" cap="none" dirty="0">
                        <a:solidFill>
                          <a:srgbClr val="B3C6E7"/>
                        </a:solidFill>
                        <a:latin typeface="EB Garamond"/>
                        <a:ea typeface="EB Garamond"/>
                        <a:cs typeface="EB Garamond"/>
                        <a:sym typeface="EB Garamond"/>
                      </a:endParaRPr>
                    </a:p>
                  </a:txBody>
                  <a:tcPr marL="68575" marR="68575" marT="0" marB="0">
                    <a:lnB w="12700" cmpd="sng">
                      <a:noFill/>
                      <a:prstDash val="solid"/>
                    </a:lnB>
                  </a:tcPr>
                </a:tc>
                <a:tc>
                  <a:txBody>
                    <a:bodyPr/>
                    <a:lstStyle/>
                    <a:p>
                      <a:pPr marL="184785" marR="0" lvl="0" indent="0" algn="l" rtl="0">
                        <a:lnSpc>
                          <a:spcPct val="85000"/>
                        </a:lnSpc>
                        <a:spcBef>
                          <a:spcPts val="65"/>
                        </a:spcBef>
                        <a:spcAft>
                          <a:spcPts val="0"/>
                        </a:spcAft>
                        <a:buClr>
                          <a:schemeClr val="dk1"/>
                        </a:buClr>
                        <a:buSzPts val="1100"/>
                        <a:buFont typeface="Arial"/>
                        <a:buNone/>
                      </a:pPr>
                      <a:r>
                        <a:rPr lang="en-US" sz="1500">
                          <a:solidFill>
                            <a:srgbClr val="B3C6E7"/>
                          </a:solidFill>
                          <a:latin typeface="EB Garamond"/>
                          <a:ea typeface="EB Garamond"/>
                          <a:cs typeface="EB Garamond"/>
                          <a:sym typeface="EB Garamond"/>
                        </a:rPr>
                        <a:t>the navigation system continuously calculates the</a:t>
                      </a:r>
                      <a:endParaRPr sz="1500">
                        <a:solidFill>
                          <a:srgbClr val="B3C6E7"/>
                        </a:solidFill>
                        <a:latin typeface="EB Garamond"/>
                        <a:ea typeface="EB Garamond"/>
                        <a:cs typeface="EB Garamond"/>
                        <a:sym typeface="EB Garamond"/>
                      </a:endParaRPr>
                    </a:p>
                    <a:p>
                      <a:pPr marL="184785" marR="0" lvl="0" indent="0" algn="l" rtl="0">
                        <a:lnSpc>
                          <a:spcPct val="85000"/>
                        </a:lnSpc>
                        <a:spcBef>
                          <a:spcPts val="65"/>
                        </a:spcBef>
                        <a:spcAft>
                          <a:spcPts val="0"/>
                        </a:spcAft>
                        <a:buClr>
                          <a:schemeClr val="dk1"/>
                        </a:buClr>
                        <a:buSzPts val="1100"/>
                        <a:buFont typeface="Arial"/>
                        <a:buNone/>
                      </a:pPr>
                      <a:r>
                        <a:rPr lang="en-US" sz="1500">
                          <a:solidFill>
                            <a:srgbClr val="B3C6E7"/>
                          </a:solidFill>
                          <a:latin typeface="EB Garamond"/>
                          <a:ea typeface="EB Garamond"/>
                          <a:cs typeface="EB Garamond"/>
                          <a:sym typeface="EB Garamond"/>
                        </a:rPr>
                        <a:t>vehicle’s pose and kinematics in order to detect a change of lane</a:t>
                      </a:r>
                      <a:endParaRPr sz="1500">
                        <a:solidFill>
                          <a:srgbClr val="B3C6E7"/>
                        </a:solidFill>
                        <a:latin typeface="EB Garamond"/>
                        <a:ea typeface="EB Garamond"/>
                        <a:cs typeface="EB Garamond"/>
                        <a:sym typeface="EB Garamond"/>
                      </a:endParaRPr>
                    </a:p>
                    <a:p>
                      <a:pPr marL="184785" marR="0" lvl="0" indent="0" algn="l" rtl="0">
                        <a:lnSpc>
                          <a:spcPct val="85000"/>
                        </a:lnSpc>
                        <a:spcBef>
                          <a:spcPts val="65"/>
                        </a:spcBef>
                        <a:spcAft>
                          <a:spcPts val="0"/>
                        </a:spcAft>
                        <a:buClr>
                          <a:srgbClr val="B3C6E7"/>
                        </a:buClr>
                        <a:buSzPts val="1600"/>
                        <a:buFont typeface="Jim Nightshade"/>
                        <a:buNone/>
                      </a:pPr>
                      <a:endParaRPr sz="1500">
                        <a:solidFill>
                          <a:srgbClr val="B3C6E7"/>
                        </a:solidFill>
                        <a:latin typeface="EB Garamond"/>
                        <a:ea typeface="EB Garamond"/>
                        <a:cs typeface="EB Garamond"/>
                        <a:sym typeface="EB Garamond"/>
                      </a:endParaRPr>
                    </a:p>
                  </a:txBody>
                  <a:tcPr marL="68575" marR="68575" marT="0" marB="0"/>
                </a:tc>
                <a:tc>
                  <a:txBody>
                    <a:bodyPr/>
                    <a:lstStyle/>
                    <a:p>
                      <a:pPr marL="0"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 </a:t>
                      </a:r>
                      <a:endParaRPr sz="1500" u="none" strike="noStrike" cap="none">
                        <a:solidFill>
                          <a:srgbClr val="B3C6E7"/>
                        </a:solidFill>
                        <a:latin typeface="EB Garamond"/>
                        <a:ea typeface="EB Garamond"/>
                        <a:cs typeface="EB Garamond"/>
                        <a:sym typeface="EB Garamond"/>
                      </a:endParaRPr>
                    </a:p>
                    <a:p>
                      <a:pPr marL="74295"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own data set</a:t>
                      </a:r>
                      <a:endParaRPr sz="1500" u="none" strike="noStrike" cap="none">
                        <a:solidFill>
                          <a:srgbClr val="B3C6E7"/>
                        </a:solidFill>
                        <a:latin typeface="EB Garamond"/>
                        <a:ea typeface="EB Garamond"/>
                        <a:cs typeface="EB Garamond"/>
                        <a:sym typeface="EB Garamond"/>
                      </a:endParaRPr>
                    </a:p>
                  </a:txBody>
                  <a:tcPr marL="68575" marR="68575" marT="0" marB="0">
                    <a:lnT w="12700" cmpd="sng">
                      <a:noFill/>
                      <a:prstDash val="solid"/>
                    </a:lnT>
                  </a:tcPr>
                </a:tc>
                <a:extLst>
                  <a:ext uri="{0D108BD9-81ED-4DB2-BD59-A6C34878D82A}">
                    <a16:rowId xmlns:a16="http://schemas.microsoft.com/office/drawing/2014/main" val="10002"/>
                  </a:ext>
                </a:extLst>
              </a:tr>
              <a:tr h="1402240">
                <a:tc>
                  <a:txBody>
                    <a:bodyPr/>
                    <a:lstStyle/>
                    <a:p>
                      <a:pPr marL="74930"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3</a:t>
                      </a:r>
                      <a:endParaRPr sz="1500" u="none" strike="noStrike" cap="none">
                        <a:solidFill>
                          <a:srgbClr val="B3C6E7"/>
                        </a:solidFill>
                        <a:latin typeface="EB Garamond"/>
                        <a:ea typeface="EB Garamond"/>
                        <a:cs typeface="EB Garamond"/>
                        <a:sym typeface="EB Garamond"/>
                      </a:endParaRPr>
                    </a:p>
                  </a:txBody>
                  <a:tcPr marL="68575" marR="68575" marT="0" marB="0">
                    <a:lnR w="12700" cmpd="sng">
                      <a:noFill/>
                      <a:prstDash val="solid"/>
                    </a:lnR>
                  </a:tcPr>
                </a:tc>
                <a:tc>
                  <a:txBody>
                    <a:bodyPr/>
                    <a:lstStyle/>
                    <a:p>
                      <a:pPr marL="74930" marR="0" lvl="0" indent="0" algn="l" rtl="0">
                        <a:spcBef>
                          <a:spcPts val="0"/>
                        </a:spcBef>
                        <a:spcAft>
                          <a:spcPts val="0"/>
                        </a:spcAft>
                        <a:buClr>
                          <a:srgbClr val="B3C6E7"/>
                        </a:buClr>
                        <a:buSzPts val="1600"/>
                        <a:buFont typeface="Jim Nightshade"/>
                        <a:buNone/>
                      </a:pPr>
                      <a:r>
                        <a:rPr lang="en-US" sz="1500" dirty="0">
                          <a:solidFill>
                            <a:srgbClr val="B3C6E7"/>
                          </a:solidFill>
                          <a:latin typeface="EB Garamond"/>
                          <a:ea typeface="EB Garamond"/>
                          <a:cs typeface="EB Garamond"/>
                          <a:sym typeface="EB Garamond"/>
                        </a:rPr>
                        <a:t>Human Computer Interaction (HMI) in autonomous vehicles for alerting driver during overtaking and lane changing.</a:t>
                      </a:r>
                      <a:endParaRPr sz="1500" u="none" strike="noStrike" cap="none" dirty="0">
                        <a:solidFill>
                          <a:srgbClr val="B3C6E7"/>
                        </a:solidFill>
                        <a:latin typeface="EB Garamond"/>
                        <a:ea typeface="EB Garamond"/>
                        <a:cs typeface="EB Garamond"/>
                        <a:sym typeface="EB Garamond"/>
                      </a:endParaRPr>
                    </a:p>
                  </a:txBody>
                  <a:tcPr marL="68575" marR="68575"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280035" marR="0" lvl="0" indent="0" algn="l" rtl="0">
                        <a:spcBef>
                          <a:spcPts val="0"/>
                        </a:spcBef>
                        <a:spcAft>
                          <a:spcPts val="0"/>
                        </a:spcAft>
                        <a:buClr>
                          <a:srgbClr val="B3C6E7"/>
                        </a:buClr>
                        <a:buSzPts val="1600"/>
                        <a:buFont typeface="Jim Nightshade"/>
                        <a:buNone/>
                      </a:pPr>
                      <a:r>
                        <a:rPr lang="en-US" sz="1500">
                          <a:solidFill>
                            <a:srgbClr val="B3C6E7"/>
                          </a:solidFill>
                          <a:latin typeface="EB Garamond"/>
                          <a:ea typeface="EB Garamond"/>
                          <a:cs typeface="EB Garamond"/>
                          <a:sym typeface="EB Garamond"/>
                        </a:rPr>
                        <a:t>Alert system during lane changing and overtaking.</a:t>
                      </a:r>
                      <a:endParaRPr sz="1500">
                        <a:solidFill>
                          <a:srgbClr val="B3C6E7"/>
                        </a:solidFill>
                        <a:latin typeface="EB Garamond"/>
                        <a:ea typeface="EB Garamond"/>
                        <a:cs typeface="EB Garamond"/>
                        <a:sym typeface="EB Garamond"/>
                      </a:endParaRPr>
                    </a:p>
                  </a:txBody>
                  <a:tcPr marL="68575" marR="68575" marT="0" marB="0">
                    <a:lnL w="12700" cmpd="sng">
                      <a:noFill/>
                      <a:prstDash val="solid"/>
                    </a:lnL>
                  </a:tcPr>
                </a:tc>
                <a:tc>
                  <a:txBody>
                    <a:bodyPr/>
                    <a:lstStyle/>
                    <a:p>
                      <a:pPr marL="74295"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own data set</a:t>
                      </a:r>
                      <a:endParaRPr sz="1500" u="none" strike="noStrike" cap="none">
                        <a:solidFill>
                          <a:srgbClr val="B3C6E7"/>
                        </a:solidFill>
                        <a:latin typeface="EB Garamond"/>
                        <a:ea typeface="EB Garamond"/>
                        <a:cs typeface="EB Garamond"/>
                        <a:sym typeface="EB Garamond"/>
                      </a:endParaRPr>
                    </a:p>
                  </a:txBody>
                  <a:tcPr marL="68575" marR="68575" marT="0" marB="0"/>
                </a:tc>
                <a:extLst>
                  <a:ext uri="{0D108BD9-81ED-4DB2-BD59-A6C34878D82A}">
                    <a16:rowId xmlns:a16="http://schemas.microsoft.com/office/drawing/2014/main" val="10003"/>
                  </a:ext>
                </a:extLst>
              </a:tr>
              <a:tr h="1402240">
                <a:tc>
                  <a:txBody>
                    <a:bodyPr/>
                    <a:lstStyle/>
                    <a:p>
                      <a:pPr marL="0"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 </a:t>
                      </a:r>
                      <a:endParaRPr sz="1500" u="none" strike="noStrike" cap="none">
                        <a:solidFill>
                          <a:srgbClr val="B3C6E7"/>
                        </a:solidFill>
                        <a:latin typeface="EB Garamond"/>
                        <a:ea typeface="EB Garamond"/>
                        <a:cs typeface="EB Garamond"/>
                        <a:sym typeface="EB Garamond"/>
                      </a:endParaRPr>
                    </a:p>
                    <a:p>
                      <a:pPr marL="74930"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4</a:t>
                      </a:r>
                      <a:endParaRPr sz="1500" u="none" strike="noStrike" cap="none">
                        <a:solidFill>
                          <a:srgbClr val="B3C6E7"/>
                        </a:solidFill>
                        <a:latin typeface="EB Garamond"/>
                        <a:ea typeface="EB Garamond"/>
                        <a:cs typeface="EB Garamond"/>
                        <a:sym typeface="EB Garamond"/>
                      </a:endParaRPr>
                    </a:p>
                  </a:txBody>
                  <a:tcPr marL="68575" marR="68575" marT="0" marB="0"/>
                </a:tc>
                <a:tc>
                  <a:txBody>
                    <a:bodyPr/>
                    <a:lstStyle/>
                    <a:p>
                      <a:pPr marL="0"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 </a:t>
                      </a:r>
                      <a:endParaRPr sz="1500" u="none" strike="noStrike" cap="none">
                        <a:solidFill>
                          <a:srgbClr val="B3C6E7"/>
                        </a:solidFill>
                        <a:latin typeface="EB Garamond"/>
                        <a:ea typeface="EB Garamond"/>
                        <a:cs typeface="EB Garamond"/>
                        <a:sym typeface="EB Garamond"/>
                      </a:endParaRPr>
                    </a:p>
                    <a:p>
                      <a:pPr marL="74930" marR="0" lvl="0" indent="0" algn="l" rtl="0">
                        <a:spcBef>
                          <a:spcPts val="0"/>
                        </a:spcBef>
                        <a:spcAft>
                          <a:spcPts val="0"/>
                        </a:spcAft>
                        <a:buClr>
                          <a:schemeClr val="dk1"/>
                        </a:buClr>
                        <a:buSzPts val="1100"/>
                        <a:buFont typeface="Arial"/>
                        <a:buNone/>
                      </a:pPr>
                      <a:r>
                        <a:rPr lang="en-US" sz="1500">
                          <a:solidFill>
                            <a:srgbClr val="B3C6E7"/>
                          </a:solidFill>
                          <a:latin typeface="EB Garamond"/>
                          <a:ea typeface="EB Garamond"/>
                          <a:cs typeface="EB Garamond"/>
                          <a:sym typeface="EB Garamond"/>
                        </a:rPr>
                        <a:t>Large-Scale Naturalistic Driving Study of Driver Behavior and Interaction</a:t>
                      </a:r>
                      <a:endParaRPr sz="1500">
                        <a:solidFill>
                          <a:srgbClr val="B3C6E7"/>
                        </a:solidFill>
                        <a:latin typeface="EB Garamond"/>
                        <a:ea typeface="EB Garamond"/>
                        <a:cs typeface="EB Garamond"/>
                        <a:sym typeface="EB Garamond"/>
                      </a:endParaRPr>
                    </a:p>
                    <a:p>
                      <a:pPr marL="74930" marR="0" lvl="0" indent="0" algn="l" rtl="0">
                        <a:spcBef>
                          <a:spcPts val="0"/>
                        </a:spcBef>
                        <a:spcAft>
                          <a:spcPts val="0"/>
                        </a:spcAft>
                        <a:buClr>
                          <a:schemeClr val="dk1"/>
                        </a:buClr>
                        <a:buSzPts val="1100"/>
                        <a:buFont typeface="Arial"/>
                        <a:buNone/>
                      </a:pPr>
                      <a:r>
                        <a:rPr lang="en-US" sz="1500">
                          <a:solidFill>
                            <a:srgbClr val="B3C6E7"/>
                          </a:solidFill>
                          <a:latin typeface="EB Garamond"/>
                          <a:ea typeface="EB Garamond"/>
                          <a:cs typeface="EB Garamond"/>
                          <a:sym typeface="EB Garamond"/>
                        </a:rPr>
                        <a:t>with Automation</a:t>
                      </a:r>
                      <a:endParaRPr sz="1500">
                        <a:solidFill>
                          <a:srgbClr val="B3C6E7"/>
                        </a:solidFill>
                        <a:latin typeface="EB Garamond"/>
                        <a:ea typeface="EB Garamond"/>
                        <a:cs typeface="EB Garamond"/>
                        <a:sym typeface="EB Garamond"/>
                      </a:endParaRPr>
                    </a:p>
                    <a:p>
                      <a:pPr marL="74930" marR="0" lvl="0" indent="0" algn="l" rtl="0">
                        <a:spcBef>
                          <a:spcPts val="0"/>
                        </a:spcBef>
                        <a:spcAft>
                          <a:spcPts val="0"/>
                        </a:spcAft>
                        <a:buClr>
                          <a:srgbClr val="B3C6E7"/>
                        </a:buClr>
                        <a:buSzPts val="1600"/>
                        <a:buFont typeface="Jim Nightshade"/>
                        <a:buNone/>
                      </a:pPr>
                      <a:endParaRPr sz="1500">
                        <a:solidFill>
                          <a:srgbClr val="B3C6E7"/>
                        </a:solidFill>
                        <a:latin typeface="EB Garamond"/>
                        <a:ea typeface="EB Garamond"/>
                        <a:cs typeface="EB Garamond"/>
                        <a:sym typeface="EB Garamond"/>
                      </a:endParaRPr>
                    </a:p>
                  </a:txBody>
                  <a:tcPr marL="68575" marR="68575" marT="0" marB="0">
                    <a:lnT w="12700" cmpd="sng">
                      <a:noFill/>
                      <a:prstDash val="solid"/>
                    </a:lnT>
                  </a:tcPr>
                </a:tc>
                <a:tc>
                  <a:txBody>
                    <a:bodyPr/>
                    <a:lstStyle/>
                    <a:p>
                      <a:pPr marL="0" marR="0" lvl="0" indent="0" algn="l" rtl="0">
                        <a:spcBef>
                          <a:spcPts val="0"/>
                        </a:spcBef>
                        <a:spcAft>
                          <a:spcPts val="0"/>
                        </a:spcAft>
                        <a:buClr>
                          <a:srgbClr val="B3C6E7"/>
                        </a:buClr>
                        <a:buSzPts val="1600"/>
                        <a:buFont typeface="Jim Nightshade"/>
                        <a:buNone/>
                      </a:pPr>
                      <a:r>
                        <a:rPr lang="en-US" sz="1500" u="none" strike="noStrike" cap="none">
                          <a:solidFill>
                            <a:srgbClr val="B3C6E7"/>
                          </a:solidFill>
                          <a:latin typeface="EB Garamond"/>
                          <a:ea typeface="EB Garamond"/>
                          <a:cs typeface="EB Garamond"/>
                          <a:sym typeface="EB Garamond"/>
                        </a:rPr>
                        <a:t> </a:t>
                      </a:r>
                      <a:endParaRPr sz="1500" u="none" strike="noStrike" cap="none">
                        <a:solidFill>
                          <a:srgbClr val="B3C6E7"/>
                        </a:solidFill>
                        <a:latin typeface="EB Garamond"/>
                        <a:ea typeface="EB Garamond"/>
                        <a:cs typeface="EB Garamond"/>
                        <a:sym typeface="EB Garamond"/>
                      </a:endParaRPr>
                    </a:p>
                    <a:p>
                      <a:pPr marL="58420" marR="54610" lvl="0" indent="0" algn="l" rtl="0">
                        <a:spcBef>
                          <a:spcPts val="0"/>
                        </a:spcBef>
                        <a:spcAft>
                          <a:spcPts val="0"/>
                        </a:spcAft>
                        <a:buClr>
                          <a:srgbClr val="B3C6E7"/>
                        </a:buClr>
                        <a:buSzPts val="1600"/>
                        <a:buFont typeface="Jim Nightshade"/>
                        <a:buNone/>
                      </a:pPr>
                      <a:r>
                        <a:rPr lang="en-US" sz="1500">
                          <a:solidFill>
                            <a:srgbClr val="B3C6E7"/>
                          </a:solidFill>
                          <a:latin typeface="EB Garamond"/>
                          <a:ea typeface="EB Garamond"/>
                          <a:cs typeface="EB Garamond"/>
                          <a:sym typeface="EB Garamond"/>
                        </a:rPr>
                        <a:t>  Study about user interaction with autonomous vehicle</a:t>
                      </a:r>
                      <a:endParaRPr sz="1500" u="none" strike="noStrike" cap="none">
                        <a:solidFill>
                          <a:srgbClr val="B3C6E7"/>
                        </a:solidFill>
                        <a:latin typeface="EB Garamond"/>
                        <a:ea typeface="EB Garamond"/>
                        <a:cs typeface="EB Garamond"/>
                        <a:sym typeface="EB Garamond"/>
                      </a:endParaRPr>
                    </a:p>
                  </a:txBody>
                  <a:tcPr marL="68575" marR="68575" marT="0" marB="0"/>
                </a:tc>
                <a:tc>
                  <a:txBody>
                    <a:bodyPr/>
                    <a:lstStyle/>
                    <a:p>
                      <a:pPr marL="0" marR="0" lvl="0" indent="0" algn="l" rtl="0">
                        <a:spcBef>
                          <a:spcPts val="0"/>
                        </a:spcBef>
                        <a:spcAft>
                          <a:spcPts val="0"/>
                        </a:spcAft>
                        <a:buClr>
                          <a:srgbClr val="B3C6E7"/>
                        </a:buClr>
                        <a:buSzPts val="1600"/>
                        <a:buFont typeface="Jim Nightshade"/>
                        <a:buNone/>
                      </a:pPr>
                      <a:r>
                        <a:rPr lang="en-US" sz="1500" u="none" strike="noStrike" cap="none" dirty="0">
                          <a:solidFill>
                            <a:srgbClr val="B3C6E7"/>
                          </a:solidFill>
                          <a:latin typeface="EB Garamond"/>
                          <a:ea typeface="EB Garamond"/>
                          <a:cs typeface="EB Garamond"/>
                          <a:sym typeface="EB Garamond"/>
                        </a:rPr>
                        <a:t> </a:t>
                      </a:r>
                      <a:endParaRPr sz="1500" u="none" strike="noStrike" cap="none" dirty="0">
                        <a:solidFill>
                          <a:srgbClr val="B3C6E7"/>
                        </a:solidFill>
                        <a:latin typeface="EB Garamond"/>
                        <a:ea typeface="EB Garamond"/>
                        <a:cs typeface="EB Garamond"/>
                        <a:sym typeface="EB Garamond"/>
                      </a:endParaRPr>
                    </a:p>
                    <a:p>
                      <a:pPr marL="74295" marR="0" lvl="0" indent="0" algn="l" rtl="0">
                        <a:spcBef>
                          <a:spcPts val="0"/>
                        </a:spcBef>
                        <a:spcAft>
                          <a:spcPts val="0"/>
                        </a:spcAft>
                        <a:buClr>
                          <a:srgbClr val="B3C6E7"/>
                        </a:buClr>
                        <a:buSzPts val="1600"/>
                        <a:buFont typeface="Jim Nightshade"/>
                        <a:buNone/>
                      </a:pPr>
                      <a:r>
                        <a:rPr lang="en-US" sz="1500" dirty="0">
                          <a:solidFill>
                            <a:srgbClr val="B3C6E7"/>
                          </a:solidFill>
                          <a:latin typeface="EB Garamond"/>
                          <a:ea typeface="EB Garamond"/>
                          <a:cs typeface="EB Garamond"/>
                          <a:sym typeface="EB Garamond"/>
                        </a:rPr>
                        <a:t>DARPA Urban Challenge</a:t>
                      </a:r>
                      <a:endParaRPr sz="1500" dirty="0">
                        <a:solidFill>
                          <a:srgbClr val="B3C6E7"/>
                        </a:solidFill>
                        <a:latin typeface="EB Garamond"/>
                        <a:ea typeface="EB Garamond"/>
                        <a:cs typeface="EB Garamond"/>
                        <a:sym typeface="EB Garamond"/>
                      </a:endParaRPr>
                    </a:p>
                    <a:p>
                      <a:pPr marL="74295" marR="0" lvl="0" indent="0" algn="l" rtl="0">
                        <a:spcBef>
                          <a:spcPts val="0"/>
                        </a:spcBef>
                        <a:spcAft>
                          <a:spcPts val="0"/>
                        </a:spcAft>
                        <a:buClr>
                          <a:srgbClr val="B3C6E7"/>
                        </a:buClr>
                        <a:buSzPts val="1600"/>
                        <a:buFont typeface="Jim Nightshade"/>
                        <a:buNone/>
                      </a:pPr>
                      <a:r>
                        <a:rPr lang="en-US" sz="1500" dirty="0">
                          <a:solidFill>
                            <a:srgbClr val="B3C6E7"/>
                          </a:solidFill>
                          <a:latin typeface="EB Garamond"/>
                          <a:ea typeface="EB Garamond"/>
                          <a:cs typeface="EB Garamond"/>
                          <a:sym typeface="EB Garamond"/>
                        </a:rPr>
                        <a:t>professional drivers controlling the 30 cars on the road that day.</a:t>
                      </a:r>
                      <a:endParaRPr sz="1500" dirty="0">
                        <a:solidFill>
                          <a:srgbClr val="B3C6E7"/>
                        </a:solidFill>
                        <a:latin typeface="EB Garamond"/>
                        <a:ea typeface="EB Garamond"/>
                        <a:cs typeface="EB Garamond"/>
                        <a:sym typeface="EB Garamond"/>
                      </a:endParaRPr>
                    </a:p>
                  </a:txBody>
                  <a:tcPr marL="68575" marR="68575" marT="0" marB="0"/>
                </a:tc>
                <a:extLst>
                  <a:ext uri="{0D108BD9-81ED-4DB2-BD59-A6C34878D82A}">
                    <a16:rowId xmlns:a16="http://schemas.microsoft.com/office/drawing/2014/main" val="10004"/>
                  </a:ext>
                </a:extLst>
              </a:tr>
            </a:tbl>
          </a:graphicData>
        </a:graphic>
      </p:graphicFrame>
      <p:sp>
        <p:nvSpPr>
          <p:cNvPr id="134" name="Google Shape;134;p8"/>
          <p:cNvSpPr txBox="1"/>
          <p:nvPr/>
        </p:nvSpPr>
        <p:spPr>
          <a:xfrm>
            <a:off x="3509681" y="224118"/>
            <a:ext cx="517263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A964D4"/>
                </a:solidFill>
                <a:latin typeface="Arial"/>
                <a:ea typeface="Arial"/>
                <a:cs typeface="Arial"/>
                <a:sym typeface="Arial"/>
              </a:rPr>
              <a:t>LITERATURE SURVEY</a:t>
            </a:r>
            <a:endParaRPr sz="3200" b="1">
              <a:solidFill>
                <a:srgbClr val="A964D4"/>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9" descr="https://artificialintelligence-news.com/wp-content/uploads/sites/9/2018/03/autonomous-self-drive-vehicle-picture-id665721664.jpg"/>
          <p:cNvPicPr preferRelativeResize="0"/>
          <p:nvPr/>
        </p:nvPicPr>
        <p:blipFill rotWithShape="1">
          <a:blip r:embed="rId3">
            <a:alphaModFix/>
          </a:blip>
          <a:srcRect t="24888" r="504" b="5242"/>
          <a:stretch/>
        </p:blipFill>
        <p:spPr>
          <a:xfrm>
            <a:off x="0" y="0"/>
            <a:ext cx="12192000" cy="6857999"/>
          </a:xfrm>
          <a:prstGeom prst="rect">
            <a:avLst/>
          </a:prstGeom>
          <a:noFill/>
          <a:ln>
            <a:noFill/>
          </a:ln>
        </p:spPr>
      </p:pic>
      <p:sp>
        <p:nvSpPr>
          <p:cNvPr id="140" name="Google Shape;140;p9"/>
          <p:cNvSpPr txBox="1"/>
          <p:nvPr/>
        </p:nvSpPr>
        <p:spPr>
          <a:xfrm>
            <a:off x="2720788" y="2034988"/>
            <a:ext cx="6750424" cy="1828800"/>
          </a:xfrm>
          <a:prstGeom prst="rect">
            <a:avLst/>
          </a:prstGeom>
          <a:solidFill>
            <a:schemeClr val="accent1">
              <a:alpha val="49803"/>
            </a:schemeClr>
          </a:solidFill>
          <a:ln>
            <a:noFill/>
          </a:ln>
          <a:effectLst>
            <a:outerShdw blurRad="57150" dist="19050" dir="5400000" algn="bl" rotWithShape="0">
              <a:srgbClr val="000000"/>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sz="2800" b="1">
              <a:solidFill>
                <a:srgbClr val="BD8A45"/>
              </a:solidFill>
              <a:latin typeface="Jim Nightshade"/>
              <a:ea typeface="Jim Nightshade"/>
              <a:cs typeface="Jim Nightshade"/>
              <a:sym typeface="Jim Nightshade"/>
            </a:endParaRPr>
          </a:p>
          <a:p>
            <a:pPr marL="0" marR="0" lvl="0" indent="0" algn="ctr" rtl="0">
              <a:spcBef>
                <a:spcPts val="0"/>
              </a:spcBef>
              <a:spcAft>
                <a:spcPts val="0"/>
              </a:spcAft>
              <a:buNone/>
            </a:pPr>
            <a:r>
              <a:rPr lang="en-US" sz="2800">
                <a:solidFill>
                  <a:srgbClr val="FFFFFF"/>
                </a:solidFill>
                <a:latin typeface="EB Garamond"/>
                <a:ea typeface="EB Garamond"/>
                <a:cs typeface="EB Garamond"/>
                <a:sym typeface="EB Garamond"/>
              </a:rPr>
              <a:t>Lane Change Behavior on Multi-lane Freeways</a:t>
            </a:r>
            <a:r>
              <a:rPr lang="en-US" sz="2800">
                <a:solidFill>
                  <a:schemeClr val="dk1"/>
                </a:solidFill>
                <a:latin typeface="EB Garamond"/>
                <a:ea typeface="EB Garamond"/>
                <a:cs typeface="EB Garamond"/>
                <a:sym typeface="EB Garamond"/>
              </a:rPr>
              <a:t> </a:t>
            </a:r>
            <a:endParaRPr sz="2800">
              <a:solidFill>
                <a:schemeClr val="dk1"/>
              </a:solidFill>
              <a:latin typeface="EB Garamond"/>
              <a:ea typeface="EB Garamond"/>
              <a:cs typeface="EB Garamond"/>
              <a:sym typeface="EB Garamond"/>
            </a:endParaRPr>
          </a:p>
          <a:p>
            <a:pPr marL="0" marR="0" lvl="0" indent="0" algn="ctr" rtl="0">
              <a:spcBef>
                <a:spcPts val="0"/>
              </a:spcBef>
              <a:spcAft>
                <a:spcPts val="0"/>
              </a:spcAft>
              <a:buNone/>
            </a:pPr>
            <a:endParaRPr sz="2800">
              <a:solidFill>
                <a:srgbClr val="A5F8F5"/>
              </a:solidFill>
              <a:latin typeface="Jim Nightshade"/>
              <a:ea typeface="Jim Nightshade"/>
              <a:cs typeface="Jim Nightshade"/>
              <a:sym typeface="Jim Nightshade"/>
            </a:endParaRPr>
          </a:p>
        </p:txBody>
      </p:sp>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10" descr="Dark Blue Wallpaper HD | PixelsTalk.Net"/>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6" name="Google Shape;146;p10"/>
          <p:cNvSpPr/>
          <p:nvPr/>
        </p:nvSpPr>
        <p:spPr>
          <a:xfrm>
            <a:off x="-273269" y="335845"/>
            <a:ext cx="7020911" cy="1508065"/>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None/>
            </a:pPr>
            <a:r>
              <a:rPr lang="en-US" sz="2400" dirty="0">
                <a:solidFill>
                  <a:srgbClr val="FFFFFF"/>
                </a:solidFill>
                <a:latin typeface="EB Garamond"/>
                <a:ea typeface="EB Garamond"/>
                <a:cs typeface="EB Garamond"/>
                <a:sym typeface="EB Garamond"/>
              </a:rPr>
              <a:t>Particularly, it has been found that people drive on the freeway according to the following four strategies:</a:t>
            </a:r>
            <a:endParaRPr sz="2400" dirty="0">
              <a:solidFill>
                <a:srgbClr val="FFFFFF"/>
              </a:solidFill>
              <a:latin typeface="EB Garamond"/>
              <a:ea typeface="EB Garamond"/>
              <a:cs typeface="EB Garamond"/>
              <a:sym typeface="EB Garamond"/>
            </a:endParaRPr>
          </a:p>
          <a:p>
            <a:pPr marL="457200" marR="0" lvl="0" indent="0" algn="just" rtl="0">
              <a:spcBef>
                <a:spcPts val="0"/>
              </a:spcBef>
              <a:spcAft>
                <a:spcPts val="0"/>
              </a:spcAft>
              <a:buNone/>
            </a:pPr>
            <a:endParaRPr sz="2400" dirty="0">
              <a:solidFill>
                <a:srgbClr val="FFFFFF"/>
              </a:solidFill>
              <a:latin typeface="EB Garamond"/>
              <a:ea typeface="EB Garamond"/>
              <a:cs typeface="EB Garamond"/>
              <a:sym typeface="EB Garamond"/>
            </a:endParaRPr>
          </a:p>
          <a:p>
            <a:pPr marL="457200" marR="0" lvl="0" indent="0" algn="just" rtl="0">
              <a:spcBef>
                <a:spcPts val="0"/>
              </a:spcBef>
              <a:spcAft>
                <a:spcPts val="0"/>
              </a:spcAft>
              <a:buNone/>
            </a:pPr>
            <a:endParaRPr sz="2000" dirty="0">
              <a:solidFill>
                <a:srgbClr val="FFFFFF"/>
              </a:solidFill>
              <a:latin typeface="EB Garamond"/>
              <a:ea typeface="EB Garamond"/>
              <a:cs typeface="EB Garamond"/>
              <a:sym typeface="EB Garamond"/>
            </a:endParaRPr>
          </a:p>
        </p:txBody>
      </p:sp>
      <p:sp>
        <p:nvSpPr>
          <p:cNvPr id="2" name="Rectangle 1"/>
          <p:cNvSpPr/>
          <p:nvPr/>
        </p:nvSpPr>
        <p:spPr>
          <a:xfrm>
            <a:off x="94859" y="1562991"/>
            <a:ext cx="7069869" cy="193899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457200" lvl="0" algn="just"/>
            <a:r>
              <a:rPr lang="en-US" sz="2000" dirty="0">
                <a:solidFill>
                  <a:srgbClr val="FFFFFF"/>
                </a:solidFill>
                <a:latin typeface="EB Garamond"/>
                <a:ea typeface="EB Garamond"/>
                <a:cs typeface="EB Garamond"/>
                <a:sym typeface="EB Garamond"/>
              </a:rPr>
              <a:t>Strategy 1(speed leading) :  Drivers choose a suitable speed for driving on a freeway stretch and try to stick to that speed as much as possible. If required, they change lanes and over take to continue driving at their speed. Also during the overtaking maneuver, they try to stick to their desired speed.</a:t>
            </a:r>
          </a:p>
          <a:p>
            <a:pPr marL="457200" lvl="0" algn="just"/>
            <a:endParaRPr lang="en-US" sz="2000" dirty="0">
              <a:solidFill>
                <a:srgbClr val="FFFFFF"/>
              </a:solidFill>
              <a:latin typeface="EB Garamond"/>
              <a:ea typeface="EB Garamond"/>
              <a:cs typeface="EB Garamond"/>
              <a:sym typeface="EB Garamond"/>
            </a:endParaRPr>
          </a:p>
        </p:txBody>
      </p:sp>
      <p:sp>
        <p:nvSpPr>
          <p:cNvPr id="3" name="Rectangle 2"/>
          <p:cNvSpPr/>
          <p:nvPr/>
        </p:nvSpPr>
        <p:spPr>
          <a:xfrm>
            <a:off x="94858" y="3941589"/>
            <a:ext cx="7069869" cy="193899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457200" lvl="0" algn="just"/>
            <a:r>
              <a:rPr lang="en-US" sz="2000" dirty="0">
                <a:solidFill>
                  <a:srgbClr val="FFFFFF"/>
                </a:solidFill>
                <a:latin typeface="EB Garamond"/>
                <a:ea typeface="EB Garamond"/>
                <a:cs typeface="EB Garamond"/>
                <a:sym typeface="EB Garamond"/>
              </a:rPr>
              <a:t>Strategy 2(speed leading with speed increase at overtaking) :  As in the previous strategy, drivers choose a suitable speed and try to maintain that speed as much as possible. They may change the lane to overtake a slower driver. Unlike the speed leading strategy, the drivers increase speed during the overtaking and do not stick to the original desired speed.	</a:t>
            </a:r>
          </a:p>
        </p:txBody>
      </p:sp>
    </p:spTree>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1" descr="Dark Blue Wallpaper HD | PixelsTalk.Net"/>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11"/>
          <p:cNvSpPr/>
          <p:nvPr/>
        </p:nvSpPr>
        <p:spPr>
          <a:xfrm>
            <a:off x="303095" y="2767300"/>
            <a:ext cx="6331800" cy="132339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spAutoFit/>
          </a:bodyPr>
          <a:lstStyle/>
          <a:p>
            <a:pPr marL="457200" marR="0" lvl="0" indent="0" algn="just" rtl="0">
              <a:spcBef>
                <a:spcPts val="0"/>
              </a:spcBef>
              <a:spcAft>
                <a:spcPts val="0"/>
              </a:spcAft>
              <a:buNone/>
            </a:pPr>
            <a:r>
              <a:rPr lang="en-US" sz="2000" dirty="0" smtClean="0">
                <a:solidFill>
                  <a:srgbClr val="FFFFFF"/>
                </a:solidFill>
                <a:latin typeface="EB Garamond"/>
                <a:ea typeface="EB Garamond"/>
                <a:cs typeface="EB Garamond"/>
                <a:sym typeface="EB Garamond"/>
              </a:rPr>
              <a:t>Strategy </a:t>
            </a:r>
            <a:r>
              <a:rPr lang="en-US" sz="2000" dirty="0">
                <a:solidFill>
                  <a:srgbClr val="FFFFFF"/>
                </a:solidFill>
                <a:latin typeface="EB Garamond"/>
                <a:ea typeface="EB Garamond"/>
                <a:cs typeface="EB Garamond"/>
                <a:sym typeface="EB Garamond"/>
              </a:rPr>
              <a:t>4(traffic leading) : Drivers have neither a specific lane nor a suitable speed in mind and “go with the flow”.</a:t>
            </a:r>
            <a:endParaRPr sz="2000" dirty="0">
              <a:solidFill>
                <a:srgbClr val="FFFFFF"/>
              </a:solidFill>
              <a:latin typeface="EB Garamond"/>
              <a:ea typeface="EB Garamond"/>
              <a:cs typeface="EB Garamond"/>
              <a:sym typeface="EB Garamond"/>
            </a:endParaRPr>
          </a:p>
          <a:p>
            <a:pPr marL="457200" marR="0" lvl="0" indent="0" algn="just" rtl="0">
              <a:spcBef>
                <a:spcPts val="0"/>
              </a:spcBef>
              <a:spcAft>
                <a:spcPts val="0"/>
              </a:spcAft>
              <a:buNone/>
            </a:pPr>
            <a:r>
              <a:rPr lang="en-US" sz="2000" dirty="0">
                <a:solidFill>
                  <a:srgbClr val="FFFFFF"/>
                </a:solidFill>
                <a:latin typeface="EB Garamond"/>
                <a:ea typeface="EB Garamond"/>
                <a:cs typeface="EB Garamond"/>
                <a:sym typeface="EB Garamond"/>
              </a:rPr>
              <a:t>The highest traffic stability has been observed under speed leading and speed leading with overtaking strategies.</a:t>
            </a:r>
            <a:endParaRPr sz="2000" dirty="0">
              <a:solidFill>
                <a:srgbClr val="FFFFFF"/>
              </a:solidFill>
              <a:latin typeface="EB Garamond"/>
              <a:ea typeface="EB Garamond"/>
              <a:cs typeface="EB Garamond"/>
              <a:sym typeface="EB Garamond"/>
            </a:endParaRPr>
          </a:p>
        </p:txBody>
      </p:sp>
      <p:sp>
        <p:nvSpPr>
          <p:cNvPr id="2" name="Rectangle 1"/>
          <p:cNvSpPr/>
          <p:nvPr/>
        </p:nvSpPr>
        <p:spPr>
          <a:xfrm>
            <a:off x="303095" y="1222475"/>
            <a:ext cx="6096000" cy="101566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spAutoFit/>
          </a:bodyPr>
          <a:lstStyle/>
          <a:p>
            <a:pPr marL="457200" lvl="0" algn="just"/>
            <a:r>
              <a:rPr lang="en-US" sz="2000" dirty="0">
                <a:solidFill>
                  <a:srgbClr val="FFFFFF"/>
                </a:solidFill>
                <a:latin typeface="EB Garamond"/>
                <a:ea typeface="EB Garamond"/>
                <a:cs typeface="EB Garamond"/>
                <a:sym typeface="EB Garamond"/>
              </a:rPr>
              <a:t>Strategy 3(lane leading) : Drivers choose a specific lane and adjust their speed to the speed of that lane, but within allowed margins.</a:t>
            </a:r>
            <a:endParaRPr lang="en-US" dirty="0">
              <a:solidFill>
                <a:srgbClr val="FFFFFF"/>
              </a:solidFill>
              <a:latin typeface="EB Garamond"/>
              <a:ea typeface="EB Garamond"/>
              <a:cs typeface="EB Garamond"/>
              <a:sym typeface="EB Garamond"/>
            </a:endParaRPr>
          </a:p>
        </p:txBody>
      </p:sp>
    </p:spTree>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2" descr="YOLO Neon Sign | Neon signs quotes, Neon signs, Custom neon signs"/>
          <p:cNvPicPr preferRelativeResize="0"/>
          <p:nvPr/>
        </p:nvPicPr>
        <p:blipFill rotWithShape="1">
          <a:blip r:embed="rId3">
            <a:alphaModFix/>
          </a:blip>
          <a:srcRect b="7967"/>
          <a:stretch/>
        </p:blipFill>
        <p:spPr>
          <a:xfrm>
            <a:off x="0" y="0"/>
            <a:ext cx="12192000" cy="6858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13" descr="36+] Black and Blue Tech Wallpaper on WallpaperSafari"/>
          <p:cNvPicPr preferRelativeResize="0"/>
          <p:nvPr/>
        </p:nvPicPr>
        <p:blipFill rotWithShape="1">
          <a:blip r:embed="rId3">
            <a:alphaModFix/>
          </a:blip>
          <a:srcRect t="9796"/>
          <a:stretch/>
        </p:blipFill>
        <p:spPr>
          <a:xfrm>
            <a:off x="0" y="0"/>
            <a:ext cx="12192000" cy="6858000"/>
          </a:xfrm>
          <a:prstGeom prst="rect">
            <a:avLst/>
          </a:prstGeom>
          <a:noFill/>
          <a:ln>
            <a:noFill/>
          </a:ln>
        </p:spPr>
      </p:pic>
      <p:sp>
        <p:nvSpPr>
          <p:cNvPr id="163" name="Google Shape;163;p13"/>
          <p:cNvSpPr/>
          <p:nvPr/>
        </p:nvSpPr>
        <p:spPr>
          <a:xfrm>
            <a:off x="335902" y="1400108"/>
            <a:ext cx="6096000" cy="3477875"/>
          </a:xfrm>
          <a:prstGeom prst="rect">
            <a:avLst/>
          </a:prstGeom>
          <a:solidFill>
            <a:srgbClr val="434343"/>
          </a:solidFill>
          <a:ln>
            <a:noFill/>
          </a:ln>
          <a:effectLst>
            <a:outerShdw blurRad="57150" dist="19050" dir="5400000" algn="bl" rotWithShape="0">
              <a:srgbClr val="FFFFFF">
                <a:alpha val="37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FFFF"/>
                </a:solidFill>
                <a:latin typeface="EB Garamond"/>
                <a:ea typeface="EB Garamond"/>
                <a:cs typeface="EB Garamond"/>
                <a:sym typeface="EB Garamond"/>
              </a:rPr>
              <a:t>Humans glance at an image and instantly know what objects are in the image, where they are, and how they interact. The human visual system is fast and accurate, allowing us to perform complex tasks like driving with little conscious thought. Fast, accurate algorithms for object detection would allow computers to drive cars without specialized sensors, enable assistive devices to convey real-time scene information to human users, and unlock the potential for general purpose, responsive robotic systems.</a:t>
            </a:r>
            <a:br>
              <a:rPr lang="en-US" sz="2000" b="1">
                <a:solidFill>
                  <a:srgbClr val="FFFFFF"/>
                </a:solidFill>
                <a:latin typeface="EB Garamond"/>
                <a:ea typeface="EB Garamond"/>
                <a:cs typeface="EB Garamond"/>
                <a:sym typeface="EB Garamond"/>
              </a:rPr>
            </a:br>
            <a:endParaRPr sz="2000" b="1">
              <a:solidFill>
                <a:srgbClr val="FFFFFF"/>
              </a:solidFill>
              <a:latin typeface="EB Garamond"/>
              <a:ea typeface="EB Garamond"/>
              <a:cs typeface="EB Garamond"/>
              <a:sym typeface="EB Garamond"/>
            </a:endParaRPr>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14" descr="Artificial Intelligence In Cars: 10 Examples Of AI Automotive | Built In"/>
          <p:cNvPicPr preferRelativeResize="0"/>
          <p:nvPr/>
        </p:nvPicPr>
        <p:blipFill rotWithShape="1">
          <a:blip r:embed="rId3">
            <a:alphaModFix/>
          </a:blip>
          <a:srcRect/>
          <a:stretch/>
        </p:blipFill>
        <p:spPr>
          <a:xfrm>
            <a:off x="-1" y="-1"/>
            <a:ext cx="12227544" cy="6858000"/>
          </a:xfrm>
          <a:prstGeom prst="rect">
            <a:avLst/>
          </a:prstGeom>
          <a:noFill/>
          <a:ln>
            <a:noFill/>
          </a:ln>
        </p:spPr>
      </p:pic>
      <p:sp>
        <p:nvSpPr>
          <p:cNvPr id="169" name="Google Shape;169;p14"/>
          <p:cNvSpPr/>
          <p:nvPr/>
        </p:nvSpPr>
        <p:spPr>
          <a:xfrm>
            <a:off x="1538915" y="5047952"/>
            <a:ext cx="9149712" cy="1569620"/>
          </a:xfrm>
          <a:prstGeom prst="rect">
            <a:avLst/>
          </a:prstGeom>
          <a:solidFill>
            <a:srgbClr val="002060"/>
          </a:soli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D5DBE5"/>
                </a:solidFill>
                <a:latin typeface="Papyrus" panose="03070502060502030205" pitchFamily="66" charset="0"/>
                <a:ea typeface="Jim Nightshade"/>
                <a:cs typeface="Jim Nightshade"/>
                <a:sym typeface="Jim Nightshade"/>
              </a:rPr>
              <a:t>It is an object detection system targeted for real time system. YOLO predicts boundary boxes and each box has confidence score. To make final prediction, we keep those boxes with high confidence scores (&gt;0.25) as our final prediction.</a:t>
            </a:r>
            <a:endParaRPr sz="2400" dirty="0">
              <a:solidFill>
                <a:srgbClr val="D5DBE5"/>
              </a:solidFill>
              <a:latin typeface="Papyrus" panose="03070502060502030205" pitchFamily="66" charset="0"/>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4" name="Picture 2" descr="Upcoming 2018 Global Automotive Cybersecurity Summit in Detro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5" name="Google Shape;175;ga753950041_0_5"/>
          <p:cNvSpPr/>
          <p:nvPr/>
        </p:nvSpPr>
        <p:spPr>
          <a:xfrm>
            <a:off x="192254" y="788716"/>
            <a:ext cx="6227019" cy="494706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noAutofit/>
          </a:bodyPr>
          <a:lstStyle/>
          <a:p>
            <a:pPr marL="457200" marR="0" lvl="0" indent="0" algn="l" rtl="0">
              <a:spcBef>
                <a:spcPts val="0"/>
              </a:spcBef>
              <a:spcAft>
                <a:spcPts val="0"/>
              </a:spcAft>
              <a:buNone/>
            </a:pPr>
            <a:r>
              <a:rPr lang="en-US" sz="3200" b="1" dirty="0">
                <a:solidFill>
                  <a:srgbClr val="BC7DD8"/>
                </a:solidFill>
                <a:latin typeface="Papyrus" panose="03070502060502030205" pitchFamily="66" charset="0"/>
              </a:rPr>
              <a:t>YOLO</a:t>
            </a:r>
            <a:endParaRPr sz="3200" b="1" dirty="0">
              <a:solidFill>
                <a:srgbClr val="BC7DD8"/>
              </a:solidFill>
              <a:latin typeface="Papyrus" panose="03070502060502030205" pitchFamily="66" charset="0"/>
            </a:endParaRPr>
          </a:p>
          <a:p>
            <a:pPr marL="800100" marR="0" lvl="0" indent="-342900" algn="l" rtl="0">
              <a:spcBef>
                <a:spcPts val="0"/>
              </a:spcBef>
              <a:spcAft>
                <a:spcPts val="0"/>
              </a:spcAft>
              <a:buFont typeface="Wingdings" panose="05000000000000000000" pitchFamily="2" charset="2"/>
              <a:buChar char="q"/>
            </a:pPr>
            <a:r>
              <a:rPr lang="en-US" sz="2800" b="1" dirty="0" smtClean="0">
                <a:solidFill>
                  <a:srgbClr val="8CDA2C"/>
                </a:solidFill>
                <a:latin typeface="Centaur" panose="02030504050205020304" pitchFamily="18" charset="0"/>
              </a:rPr>
              <a:t>*</a:t>
            </a:r>
            <a:r>
              <a:rPr lang="en-US" sz="2800" b="1" dirty="0" smtClean="0">
                <a:solidFill>
                  <a:schemeClr val="bg1"/>
                </a:solidFill>
                <a:latin typeface="Centaur" panose="02030504050205020304" pitchFamily="18" charset="0"/>
              </a:rPr>
              <a:t> </a:t>
            </a:r>
            <a:r>
              <a:rPr lang="en-US" sz="2000" b="1" dirty="0" smtClean="0">
                <a:solidFill>
                  <a:schemeClr val="bg1"/>
                </a:solidFill>
                <a:latin typeface="Centaur" panose="02030504050205020304" pitchFamily="18" charset="0"/>
              </a:rPr>
              <a:t>This </a:t>
            </a:r>
            <a:r>
              <a:rPr lang="en-US" sz="2000" b="1" dirty="0">
                <a:solidFill>
                  <a:schemeClr val="bg1"/>
                </a:solidFill>
                <a:latin typeface="Centaur" panose="02030504050205020304" pitchFamily="18" charset="0"/>
              </a:rPr>
              <a:t>architecture takes an image as input and resizes it to 448*448 by keeping the aspect ratio same and performing padding. </a:t>
            </a:r>
            <a:endParaRPr lang="en-US" sz="2000" b="1" dirty="0" smtClean="0">
              <a:solidFill>
                <a:schemeClr val="bg1"/>
              </a:solidFill>
              <a:latin typeface="Centaur" panose="02030504050205020304" pitchFamily="18" charset="0"/>
            </a:endParaRPr>
          </a:p>
          <a:p>
            <a:pPr marL="800100" marR="0" lvl="0" indent="-342900" algn="l" rtl="0">
              <a:spcBef>
                <a:spcPts val="0"/>
              </a:spcBef>
              <a:spcAft>
                <a:spcPts val="0"/>
              </a:spcAft>
              <a:buFont typeface="Wingdings" panose="05000000000000000000" pitchFamily="2" charset="2"/>
              <a:buChar char="q"/>
            </a:pPr>
            <a:r>
              <a:rPr lang="en-US" sz="2800" b="1" dirty="0" smtClean="0">
                <a:solidFill>
                  <a:srgbClr val="8CDA2C"/>
                </a:solidFill>
                <a:latin typeface="Centaur" panose="02030504050205020304" pitchFamily="18" charset="0"/>
              </a:rPr>
              <a:t>* </a:t>
            </a:r>
            <a:r>
              <a:rPr lang="en-US" sz="2000" b="1" dirty="0" smtClean="0">
                <a:solidFill>
                  <a:schemeClr val="bg1"/>
                </a:solidFill>
                <a:latin typeface="Centaur" panose="02030504050205020304" pitchFamily="18" charset="0"/>
              </a:rPr>
              <a:t>This </a:t>
            </a:r>
            <a:r>
              <a:rPr lang="en-US" sz="2000" b="1" dirty="0">
                <a:solidFill>
                  <a:schemeClr val="bg1"/>
                </a:solidFill>
                <a:latin typeface="Centaur" panose="02030504050205020304" pitchFamily="18" charset="0"/>
              </a:rPr>
              <a:t>image is then passed in the CNN network. This model has 24 convolution layers, 4 max-pooling layers followed by 2 fully connected layers. </a:t>
            </a:r>
            <a:endParaRPr lang="en-US" sz="2000" b="1" dirty="0" smtClean="0">
              <a:solidFill>
                <a:schemeClr val="bg1"/>
              </a:solidFill>
              <a:latin typeface="Centaur" panose="02030504050205020304" pitchFamily="18" charset="0"/>
            </a:endParaRPr>
          </a:p>
          <a:p>
            <a:pPr marL="800100" marR="0" lvl="0" indent="-342900" algn="l" rtl="0">
              <a:spcBef>
                <a:spcPts val="0"/>
              </a:spcBef>
              <a:spcAft>
                <a:spcPts val="0"/>
              </a:spcAft>
              <a:buFont typeface="Wingdings" panose="05000000000000000000" pitchFamily="2" charset="2"/>
              <a:buChar char="q"/>
            </a:pPr>
            <a:r>
              <a:rPr lang="en-US" sz="2800" b="1" dirty="0" smtClean="0">
                <a:solidFill>
                  <a:srgbClr val="8CDA2C"/>
                </a:solidFill>
                <a:latin typeface="Centaur" panose="02030504050205020304" pitchFamily="18" charset="0"/>
              </a:rPr>
              <a:t>*</a:t>
            </a:r>
            <a:r>
              <a:rPr lang="en-US" sz="2000" b="1" dirty="0" smtClean="0">
                <a:solidFill>
                  <a:schemeClr val="bg1"/>
                </a:solidFill>
                <a:latin typeface="Centaur" panose="02030504050205020304" pitchFamily="18" charset="0"/>
              </a:rPr>
              <a:t> For </a:t>
            </a:r>
            <a:r>
              <a:rPr lang="en-US" sz="2000" b="1" dirty="0">
                <a:solidFill>
                  <a:schemeClr val="bg1"/>
                </a:solidFill>
                <a:latin typeface="Centaur" panose="02030504050205020304" pitchFamily="18" charset="0"/>
              </a:rPr>
              <a:t>the reduction of the number of layers (Channels), we use 1*1 convolution that is followed by 3*3 convolution. </a:t>
            </a:r>
            <a:endParaRPr lang="en-US" sz="2000" b="1" dirty="0" smtClean="0">
              <a:solidFill>
                <a:schemeClr val="bg1"/>
              </a:solidFill>
              <a:latin typeface="Centaur" panose="02030504050205020304" pitchFamily="18" charset="0"/>
            </a:endParaRPr>
          </a:p>
          <a:p>
            <a:pPr marL="800100" marR="0" lvl="0" indent="-342900" algn="l" rtl="0">
              <a:spcBef>
                <a:spcPts val="0"/>
              </a:spcBef>
              <a:spcAft>
                <a:spcPts val="0"/>
              </a:spcAft>
              <a:buFont typeface="Wingdings" panose="05000000000000000000" pitchFamily="2" charset="2"/>
              <a:buChar char="q"/>
            </a:pPr>
            <a:r>
              <a:rPr lang="en-US" sz="2800" b="1" dirty="0" smtClean="0">
                <a:solidFill>
                  <a:srgbClr val="8CDA2C"/>
                </a:solidFill>
                <a:latin typeface="Centaur" panose="02030504050205020304" pitchFamily="18" charset="0"/>
              </a:rPr>
              <a:t>*</a:t>
            </a:r>
            <a:r>
              <a:rPr lang="en-US" sz="2000" b="1" dirty="0" smtClean="0">
                <a:solidFill>
                  <a:schemeClr val="bg1"/>
                </a:solidFill>
                <a:latin typeface="Centaur" panose="02030504050205020304" pitchFamily="18" charset="0"/>
              </a:rPr>
              <a:t> Notice </a:t>
            </a:r>
            <a:r>
              <a:rPr lang="en-US" sz="2000" b="1" dirty="0">
                <a:solidFill>
                  <a:schemeClr val="bg1"/>
                </a:solidFill>
                <a:latin typeface="Centaur" panose="02030504050205020304" pitchFamily="18" charset="0"/>
              </a:rPr>
              <a:t>that the last layer of YOLOv1 predicts a cuboidal output. </a:t>
            </a:r>
            <a:endParaRPr lang="en-US" sz="2000" b="1" dirty="0" smtClean="0">
              <a:solidFill>
                <a:schemeClr val="bg1"/>
              </a:solidFill>
              <a:latin typeface="Centaur" panose="02030504050205020304" pitchFamily="18" charset="0"/>
            </a:endParaRPr>
          </a:p>
          <a:p>
            <a:pPr marL="800100" marR="0" lvl="0" indent="-342900" algn="l" rtl="0">
              <a:spcBef>
                <a:spcPts val="0"/>
              </a:spcBef>
              <a:spcAft>
                <a:spcPts val="0"/>
              </a:spcAft>
              <a:buFont typeface="Wingdings" panose="05000000000000000000" pitchFamily="2" charset="2"/>
              <a:buChar char="q"/>
            </a:pPr>
            <a:r>
              <a:rPr lang="en-US" sz="2800" b="1" dirty="0" smtClean="0">
                <a:solidFill>
                  <a:srgbClr val="8CDA2C"/>
                </a:solidFill>
                <a:latin typeface="Centaur" panose="02030504050205020304" pitchFamily="18" charset="0"/>
              </a:rPr>
              <a:t>* </a:t>
            </a:r>
            <a:r>
              <a:rPr lang="en-US" sz="2000" b="1" dirty="0" smtClean="0">
                <a:solidFill>
                  <a:schemeClr val="bg1"/>
                </a:solidFill>
                <a:latin typeface="Centaur" panose="02030504050205020304" pitchFamily="18" charset="0"/>
              </a:rPr>
              <a:t>This </a:t>
            </a:r>
            <a:r>
              <a:rPr lang="en-US" sz="2000" b="1" dirty="0">
                <a:solidFill>
                  <a:schemeClr val="bg1"/>
                </a:solidFill>
                <a:latin typeface="Centaur" panose="02030504050205020304" pitchFamily="18" charset="0"/>
              </a:rPr>
              <a:t>is done by generating (1, 1470) from final fully connected layer and reshaping it to size (7, 7, 30).</a:t>
            </a:r>
            <a:endParaRPr sz="2000" b="1" dirty="0">
              <a:solidFill>
                <a:schemeClr val="bg1"/>
              </a:solidFill>
              <a:latin typeface="Centaur" panose="02030504050205020304" pitchFamily="18" charset="0"/>
            </a:endParaRPr>
          </a:p>
        </p:txBody>
      </p:sp>
    </p:spTree>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15" descr="Computer Vision What it is and why it is important in 2020? in 2020 | Computer  vision, What is computer, Computer"/>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16" descr="Top Computer Vision Trends for the Modern Enterpris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86" name="Google Shape;186;p16"/>
          <p:cNvSpPr/>
          <p:nvPr/>
        </p:nvSpPr>
        <p:spPr>
          <a:xfrm>
            <a:off x="276446" y="1146129"/>
            <a:ext cx="6096000" cy="5078313"/>
          </a:xfrm>
          <a:prstGeom prst="rect">
            <a:avLst/>
          </a:prstGeom>
          <a:solidFill>
            <a:srgbClr val="CCCCC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EB Garamond"/>
                <a:ea typeface="EB Garamond"/>
                <a:cs typeface="EB Garamond"/>
                <a:sym typeface="EB Garamond"/>
              </a:rPr>
              <a:t>OpenCV:</a:t>
            </a:r>
            <a:endParaRPr>
              <a:latin typeface="EB Garamond"/>
              <a:ea typeface="EB Garamond"/>
              <a:cs typeface="EB Garamond"/>
              <a:sym typeface="EB Garamond"/>
            </a:endParaRPr>
          </a:p>
          <a:p>
            <a:pPr marL="0" marR="0" lvl="0" indent="0" algn="l" rtl="0">
              <a:spcBef>
                <a:spcPts val="0"/>
              </a:spcBef>
              <a:spcAft>
                <a:spcPts val="0"/>
              </a:spcAft>
              <a:buNone/>
            </a:pPr>
            <a:r>
              <a:rPr lang="en-US" sz="2000">
                <a:solidFill>
                  <a:schemeClr val="dk1"/>
                </a:solidFill>
                <a:latin typeface="EB Garamond"/>
                <a:ea typeface="EB Garamond"/>
                <a:cs typeface="EB Garamond"/>
                <a:sym typeface="EB Garamond"/>
              </a:rPr>
              <a:t>OpenCV (Open source computer vision) is a library of programming functions mainly aimed at real-time computer vision.</a:t>
            </a:r>
            <a:endParaRPr>
              <a:latin typeface="EB Garamond"/>
              <a:ea typeface="EB Garamond"/>
              <a:cs typeface="EB Garamond"/>
              <a:sym typeface="EB Garamond"/>
            </a:endParaRPr>
          </a:p>
          <a:p>
            <a:pPr marL="0" marR="0" lvl="0" indent="0" algn="l" rtl="0">
              <a:spcBef>
                <a:spcPts val="0"/>
              </a:spcBef>
              <a:spcAft>
                <a:spcPts val="0"/>
              </a:spcAft>
              <a:buNone/>
            </a:pPr>
            <a:endParaRPr sz="2800" b="1">
              <a:solidFill>
                <a:schemeClr val="lt1"/>
              </a:solidFill>
              <a:latin typeface="EB Garamond"/>
              <a:ea typeface="EB Garamond"/>
              <a:cs typeface="EB Garamond"/>
              <a:sym typeface="EB Garamond"/>
            </a:endParaRPr>
          </a:p>
          <a:p>
            <a:pPr marL="0" marR="0" lvl="0" indent="0" algn="l" rtl="0">
              <a:spcBef>
                <a:spcPts val="0"/>
              </a:spcBef>
              <a:spcAft>
                <a:spcPts val="0"/>
              </a:spcAft>
              <a:buNone/>
            </a:pPr>
            <a:r>
              <a:rPr lang="en-US" sz="2800" b="1">
                <a:solidFill>
                  <a:schemeClr val="lt1"/>
                </a:solidFill>
                <a:latin typeface="EB Garamond"/>
                <a:ea typeface="EB Garamond"/>
                <a:cs typeface="EB Garamond"/>
                <a:sym typeface="EB Garamond"/>
              </a:rPr>
              <a:t>OpenCV-Python:</a:t>
            </a:r>
            <a:endParaRPr>
              <a:latin typeface="EB Garamond"/>
              <a:ea typeface="EB Garamond"/>
              <a:cs typeface="EB Garamond"/>
              <a:sym typeface="EB Garamond"/>
            </a:endParaRPr>
          </a:p>
          <a:p>
            <a:pPr marL="0" marR="0" lvl="0" indent="0" algn="l" rtl="0">
              <a:spcBef>
                <a:spcPts val="0"/>
              </a:spcBef>
              <a:spcAft>
                <a:spcPts val="0"/>
              </a:spcAft>
              <a:buNone/>
            </a:pPr>
            <a:r>
              <a:rPr lang="en-US" sz="2000">
                <a:solidFill>
                  <a:schemeClr val="dk1"/>
                </a:solidFill>
                <a:latin typeface="EB Garamond"/>
                <a:ea typeface="EB Garamond"/>
                <a:cs typeface="EB Garamond"/>
                <a:sym typeface="EB Garamond"/>
              </a:rPr>
              <a:t>OpenCV-Python is a library of Python bindings designed to solve computer vision problems.OpenCV-Python makes use of Numpy, which is a highly optimized library for numerical operations with a MATLAB-style syntax. All the OpenCV array structures are converted to and from Numpy arrays. This also makes it easier to integrate with other libraries that use Numpy such as SciPy and Matplotlib.</a:t>
            </a:r>
            <a:endParaRPr sz="2000">
              <a:solidFill>
                <a:schemeClr val="dk1"/>
              </a:solidFill>
              <a:latin typeface="EB Garamond"/>
              <a:ea typeface="EB Garamond"/>
              <a:cs typeface="EB Garamond"/>
              <a:sym typeface="EB Garamond"/>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2" descr="Automation will take Over 70% of Managers' Routine Workload by 202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1" name="Google Shape;91;p2"/>
          <p:cNvSpPr/>
          <p:nvPr/>
        </p:nvSpPr>
        <p:spPr>
          <a:xfrm>
            <a:off x="7354111" y="890241"/>
            <a:ext cx="4426138" cy="1569660"/>
          </a:xfrm>
          <a:prstGeom prst="rect">
            <a:avLst/>
          </a:prstGeom>
          <a:solidFill>
            <a:schemeClr val="accent2">
              <a:alpha val="49803"/>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a:solidFill>
                  <a:srgbClr val="EDEDED"/>
                </a:solidFill>
                <a:latin typeface="EB Garamond"/>
                <a:ea typeface="EB Garamond"/>
                <a:cs typeface="EB Garamond"/>
                <a:sym typeface="EB Garamond"/>
              </a:rPr>
              <a:t>Domain: Computer Vision, Human Computer Interaction</a:t>
            </a:r>
            <a:r>
              <a:rPr lang="en-US" sz="1800" i="0" u="none" strike="noStrike" cap="none">
                <a:solidFill>
                  <a:schemeClr val="lt1"/>
                </a:solidFill>
                <a:latin typeface="EB Garamond"/>
                <a:ea typeface="EB Garamond"/>
                <a:cs typeface="EB Garamond"/>
                <a:sym typeface="EB Garamond"/>
              </a:rPr>
              <a:t>.</a:t>
            </a:r>
            <a:endParaRPr sz="1800" i="0" u="none" strike="noStrike" cap="none">
              <a:solidFill>
                <a:schemeClr val="lt1"/>
              </a:solidFill>
              <a:latin typeface="EB Garamond"/>
              <a:ea typeface="EB Garamond"/>
              <a:cs typeface="EB Garamond"/>
              <a:sym typeface="EB Garamon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7" descr="How AI and automation will change the way we use technology in 2020 –  Industry News – Low &amp; No Code Plaza Community"/>
          <p:cNvPicPr preferRelativeResize="0"/>
          <p:nvPr/>
        </p:nvPicPr>
        <p:blipFill rotWithShape="1">
          <a:blip r:embed="rId3">
            <a:alphaModFix/>
          </a:blip>
          <a:srcRect b="15887"/>
          <a:stretch/>
        </p:blipFill>
        <p:spPr>
          <a:xfrm>
            <a:off x="0" y="0"/>
            <a:ext cx="12192000" cy="6858000"/>
          </a:xfrm>
          <a:prstGeom prst="rect">
            <a:avLst/>
          </a:prstGeom>
          <a:noFill/>
          <a:ln>
            <a:noFill/>
          </a:ln>
        </p:spPr>
      </p:pic>
      <p:sp>
        <p:nvSpPr>
          <p:cNvPr id="192" name="Google Shape;192;p17"/>
          <p:cNvSpPr/>
          <p:nvPr/>
        </p:nvSpPr>
        <p:spPr>
          <a:xfrm>
            <a:off x="340849" y="3351339"/>
            <a:ext cx="365035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C00000"/>
                </a:solidFill>
                <a:latin typeface="EB Garamond"/>
                <a:ea typeface="EB Garamond"/>
                <a:cs typeface="EB Garamond"/>
                <a:sym typeface="EB Garamond"/>
              </a:rPr>
              <a:t>WORKFLOW</a:t>
            </a:r>
            <a:endParaRPr sz="3600" b="1">
              <a:solidFill>
                <a:srgbClr val="C00000"/>
              </a:solidFill>
              <a:latin typeface="EB Garamond"/>
              <a:ea typeface="EB Garamond"/>
              <a:cs typeface="EB Garamond"/>
              <a:sym typeface="EB Garamond"/>
            </a:endParaRPr>
          </a:p>
        </p:txBody>
      </p:sp>
    </p:spTree>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8" descr="EUCAR Perspective on Connected and Automated Vehicles - EUCAR"/>
          <p:cNvPicPr preferRelativeResize="0"/>
          <p:nvPr/>
        </p:nvPicPr>
        <p:blipFill rotWithShape="1">
          <a:blip r:embed="rId3">
            <a:alphaModFix/>
          </a:blip>
          <a:srcRect/>
          <a:stretch/>
        </p:blipFill>
        <p:spPr>
          <a:xfrm>
            <a:off x="0" y="-1"/>
            <a:ext cx="12192000" cy="6864097"/>
          </a:xfrm>
          <a:prstGeom prst="rect">
            <a:avLst/>
          </a:prstGeom>
          <a:noFill/>
          <a:ln>
            <a:noFill/>
          </a:ln>
        </p:spPr>
      </p:pic>
      <p:sp>
        <p:nvSpPr>
          <p:cNvPr id="198" name="Google Shape;198;p18"/>
          <p:cNvSpPr/>
          <p:nvPr/>
        </p:nvSpPr>
        <p:spPr>
          <a:xfrm>
            <a:off x="5686615" y="2522280"/>
            <a:ext cx="6096000" cy="380613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spAutoFit/>
          </a:bodyPr>
          <a:lstStyle/>
          <a:p>
            <a:pPr marL="457200" marR="0" lvl="0" indent="-355600" algn="l" rtl="0">
              <a:spcBef>
                <a:spcPts val="0"/>
              </a:spcBef>
              <a:spcAft>
                <a:spcPts val="0"/>
              </a:spcAft>
              <a:buClr>
                <a:schemeClr val="lt1"/>
              </a:buClr>
              <a:buSzPts val="2000"/>
              <a:buFont typeface="Architects Daughter"/>
              <a:buChar char="●"/>
            </a:pPr>
            <a:r>
              <a:rPr lang="en-US" sz="2800" b="1" dirty="0">
                <a:solidFill>
                  <a:schemeClr val="lt1"/>
                </a:solidFill>
                <a:latin typeface="Papyrus" panose="03070502060502030205" pitchFamily="66" charset="0"/>
                <a:sym typeface="Arial"/>
              </a:rPr>
              <a:t>Lane Detection</a:t>
            </a:r>
            <a:endParaRPr sz="1800" dirty="0">
              <a:latin typeface="Papyrus" panose="03070502060502030205" pitchFamily="66" charset="0"/>
            </a:endParaRPr>
          </a:p>
          <a:p>
            <a:pPr marL="914400" marR="0" lvl="1" indent="-368300" algn="l" rtl="0">
              <a:spcBef>
                <a:spcPts val="0"/>
              </a:spcBef>
              <a:spcAft>
                <a:spcPts val="0"/>
              </a:spcAft>
              <a:buClr>
                <a:srgbClr val="000000"/>
              </a:buClr>
              <a:buSzPts val="2200"/>
              <a:buFont typeface="Architects Daughter"/>
              <a:buChar char="○"/>
            </a:pPr>
            <a:r>
              <a:rPr lang="en-US" sz="2000" b="1" i="0" u="none" strike="noStrike" cap="none" dirty="0">
                <a:solidFill>
                  <a:schemeClr val="tx2">
                    <a:lumMod val="90000"/>
                  </a:schemeClr>
                </a:solidFill>
                <a:latin typeface="Tempus Sans ITC" panose="04020404030D07020202" pitchFamily="82" charset="0"/>
                <a:sym typeface="Arial"/>
              </a:rPr>
              <a:t>the video is captured and read frame by frame</a:t>
            </a:r>
            <a:endParaRPr sz="1600" dirty="0">
              <a:solidFill>
                <a:schemeClr val="tx2">
                  <a:lumMod val="90000"/>
                </a:schemeClr>
              </a:solidFill>
              <a:latin typeface="Tempus Sans ITC" panose="04020404030D07020202" pitchFamily="82" charset="0"/>
            </a:endParaRPr>
          </a:p>
          <a:p>
            <a:pPr marL="914400" marR="0" lvl="1" indent="-342900" algn="l" rtl="0">
              <a:spcBef>
                <a:spcPts val="1600"/>
              </a:spcBef>
              <a:spcAft>
                <a:spcPts val="0"/>
              </a:spcAft>
              <a:buClr>
                <a:srgbClr val="000000"/>
              </a:buClr>
              <a:buSzPts val="1800"/>
              <a:buFont typeface="Architects Daughter"/>
              <a:buChar char="○"/>
            </a:pPr>
            <a:r>
              <a:rPr lang="en-US" sz="2000" b="1" i="0" u="none" strike="noStrike" cap="none" dirty="0">
                <a:solidFill>
                  <a:schemeClr val="tx2">
                    <a:lumMod val="90000"/>
                  </a:schemeClr>
                </a:solidFill>
                <a:latin typeface="Tempus Sans ITC" panose="04020404030D07020202" pitchFamily="82" charset="0"/>
                <a:sym typeface="Arial"/>
              </a:rPr>
              <a:t>Apply Canny Edge Detection to find the all the edges in the image</a:t>
            </a:r>
            <a:endParaRPr sz="1600" dirty="0">
              <a:solidFill>
                <a:schemeClr val="tx2">
                  <a:lumMod val="90000"/>
                </a:schemeClr>
              </a:solidFill>
              <a:latin typeface="Tempus Sans ITC" panose="04020404030D07020202" pitchFamily="82" charset="0"/>
            </a:endParaRPr>
          </a:p>
          <a:p>
            <a:pPr marL="914400" marR="0" lvl="1" indent="-342900" algn="l" rtl="0">
              <a:spcBef>
                <a:spcPts val="1600"/>
              </a:spcBef>
              <a:spcAft>
                <a:spcPts val="0"/>
              </a:spcAft>
              <a:buClr>
                <a:srgbClr val="000000"/>
              </a:buClr>
              <a:buSzPts val="1800"/>
              <a:buFont typeface="Architects Daughter"/>
              <a:buChar char="○"/>
            </a:pPr>
            <a:r>
              <a:rPr lang="en-US" sz="2000" b="1" i="0" u="none" strike="noStrike" cap="none" dirty="0">
                <a:solidFill>
                  <a:schemeClr val="tx2">
                    <a:lumMod val="90000"/>
                  </a:schemeClr>
                </a:solidFill>
                <a:latin typeface="Tempus Sans ITC" panose="04020404030D07020202" pitchFamily="82" charset="0"/>
                <a:sym typeface="Arial"/>
              </a:rPr>
              <a:t>Find the region of interest in the image</a:t>
            </a:r>
            <a:endParaRPr sz="1600" dirty="0">
              <a:solidFill>
                <a:schemeClr val="tx2">
                  <a:lumMod val="90000"/>
                </a:schemeClr>
              </a:solidFill>
              <a:latin typeface="Tempus Sans ITC" panose="04020404030D07020202" pitchFamily="82" charset="0"/>
            </a:endParaRPr>
          </a:p>
          <a:p>
            <a:pPr marL="914400" marR="0" lvl="1" indent="-355600" algn="l" rtl="0">
              <a:spcBef>
                <a:spcPts val="1600"/>
              </a:spcBef>
              <a:spcAft>
                <a:spcPts val="0"/>
              </a:spcAft>
              <a:buClr>
                <a:srgbClr val="000000"/>
              </a:buClr>
              <a:buSzPts val="2000"/>
              <a:buFont typeface="Architects Daughter"/>
              <a:buChar char="○"/>
            </a:pPr>
            <a:r>
              <a:rPr lang="en-US" sz="2000" b="1" i="0" u="none" strike="noStrike" cap="none" dirty="0">
                <a:solidFill>
                  <a:schemeClr val="tx2">
                    <a:lumMod val="90000"/>
                  </a:schemeClr>
                </a:solidFill>
                <a:latin typeface="Tempus Sans ITC" panose="04020404030D07020202" pitchFamily="82" charset="0"/>
                <a:sym typeface="Arial"/>
              </a:rPr>
              <a:t>Apply Hough Transform to find straight lines</a:t>
            </a:r>
            <a:endParaRPr sz="1600" dirty="0">
              <a:solidFill>
                <a:schemeClr val="tx2">
                  <a:lumMod val="90000"/>
                </a:schemeClr>
              </a:solidFill>
              <a:latin typeface="Tempus Sans ITC" panose="04020404030D07020202" pitchFamily="82" charset="0"/>
            </a:endParaRPr>
          </a:p>
          <a:p>
            <a:pPr marL="914400" marR="0" lvl="1" indent="-355600" algn="l" rtl="0">
              <a:spcBef>
                <a:spcPts val="1600"/>
              </a:spcBef>
              <a:spcAft>
                <a:spcPts val="0"/>
              </a:spcAft>
              <a:buClr>
                <a:srgbClr val="000000"/>
              </a:buClr>
              <a:buSzPts val="2000"/>
              <a:buFont typeface="Architects Daughter"/>
              <a:buChar char="○"/>
            </a:pPr>
            <a:r>
              <a:rPr lang="en-US" sz="2000" b="1" i="0" u="none" strike="noStrike" cap="none" dirty="0">
                <a:solidFill>
                  <a:schemeClr val="tx2">
                    <a:lumMod val="90000"/>
                  </a:schemeClr>
                </a:solidFill>
                <a:latin typeface="Tempus Sans ITC" panose="04020404030D07020202" pitchFamily="82" charset="0"/>
                <a:sym typeface="Arial"/>
              </a:rPr>
              <a:t>Find the average sloped lines on the left and right and weighted add it with the original image</a:t>
            </a:r>
            <a:endParaRPr sz="2400" b="1" i="0" u="none" strike="noStrike" cap="none" dirty="0">
              <a:solidFill>
                <a:schemeClr val="tx2">
                  <a:lumMod val="90000"/>
                </a:schemeClr>
              </a:solidFill>
              <a:latin typeface="Tempus Sans ITC" panose="04020404030D07020202" pitchFamily="82" charset="0"/>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3074" name="Picture 2" descr="How are annotated (bounding box) images used further as training data in  computer vision pr… | Machine learning, Computer vision, Advanced driver  assistance syste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4" name="Google Shape;204;p19"/>
          <p:cNvSpPr/>
          <p:nvPr/>
        </p:nvSpPr>
        <p:spPr>
          <a:xfrm>
            <a:off x="884875" y="173980"/>
            <a:ext cx="6096000" cy="41139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spAutoFit/>
          </a:bodyPr>
          <a:lstStyle/>
          <a:p>
            <a:pPr marL="457200" marR="0" lvl="0" indent="-355600" algn="l" rtl="0">
              <a:spcBef>
                <a:spcPts val="0"/>
              </a:spcBef>
              <a:spcAft>
                <a:spcPts val="0"/>
              </a:spcAft>
              <a:buClr>
                <a:schemeClr val="lt1"/>
              </a:buClr>
              <a:buSzPts val="2000"/>
              <a:buFont typeface="Architects Daughter"/>
              <a:buChar char="●"/>
            </a:pPr>
            <a:r>
              <a:rPr lang="en-US" sz="2800" dirty="0">
                <a:solidFill>
                  <a:schemeClr val="bg1"/>
                </a:solidFill>
                <a:effectLst>
                  <a:outerShdw blurRad="38100" dist="38100" dir="2700000" algn="tl">
                    <a:srgbClr val="000000">
                      <a:alpha val="43137"/>
                    </a:srgbClr>
                  </a:outerShdw>
                </a:effectLst>
                <a:latin typeface="Lucida Fax" panose="02060602050505020204" pitchFamily="18" charset="0"/>
                <a:sym typeface="Arial"/>
              </a:rPr>
              <a:t>Object </a:t>
            </a:r>
            <a:r>
              <a:rPr lang="en-US" sz="2800" dirty="0" smtClean="0">
                <a:solidFill>
                  <a:schemeClr val="bg1"/>
                </a:solidFill>
                <a:effectLst>
                  <a:outerShdw blurRad="38100" dist="38100" dir="2700000" algn="tl">
                    <a:srgbClr val="000000">
                      <a:alpha val="43137"/>
                    </a:srgbClr>
                  </a:outerShdw>
                </a:effectLst>
                <a:latin typeface="Lucida Fax" panose="02060602050505020204" pitchFamily="18" charset="0"/>
                <a:sym typeface="Arial"/>
              </a:rPr>
              <a:t>Detection</a:t>
            </a:r>
          </a:p>
          <a:p>
            <a:pPr marL="101600" marR="0" lvl="0" algn="l" rtl="0">
              <a:spcBef>
                <a:spcPts val="0"/>
              </a:spcBef>
              <a:spcAft>
                <a:spcPts val="0"/>
              </a:spcAft>
              <a:buClr>
                <a:schemeClr val="lt1"/>
              </a:buClr>
              <a:buSzPts val="2000"/>
            </a:pPr>
            <a:endParaRPr sz="1800" dirty="0">
              <a:solidFill>
                <a:schemeClr val="accent6">
                  <a:lumMod val="50000"/>
                </a:schemeClr>
              </a:solidFill>
              <a:effectLst>
                <a:outerShdw blurRad="38100" dist="38100" dir="2700000" algn="tl">
                  <a:srgbClr val="000000">
                    <a:alpha val="43137"/>
                  </a:srgbClr>
                </a:outerShdw>
              </a:effectLst>
              <a:latin typeface="Lucida Fax" panose="02060602050505020204" pitchFamily="18" charset="0"/>
            </a:endParaRPr>
          </a:p>
          <a:p>
            <a:pPr marL="546100" marR="0" lvl="1" algn="l" rtl="0">
              <a:spcBef>
                <a:spcPts val="0"/>
              </a:spcBef>
              <a:spcAft>
                <a:spcPts val="0"/>
              </a:spcAft>
              <a:buClr>
                <a:srgbClr val="000000"/>
              </a:buClr>
              <a:buSzPts val="2200"/>
            </a:pPr>
            <a:r>
              <a:rPr lang="en-US" sz="1800" b="1" i="0" u="none" strike="noStrike" cap="none" dirty="0" smtClean="0">
                <a:solidFill>
                  <a:schemeClr val="tx2"/>
                </a:solidFill>
                <a:latin typeface="Candara Light" panose="020E0502030303020204" pitchFamily="34" charset="0"/>
                <a:ea typeface="Arial"/>
                <a:cs typeface="Arial"/>
                <a:sym typeface="Arial"/>
              </a:rPr>
              <a:t>* Load </a:t>
            </a:r>
            <a:r>
              <a:rPr lang="en-US" sz="1800" b="1" i="0" u="none" strike="noStrike" cap="none" dirty="0">
                <a:solidFill>
                  <a:schemeClr val="tx2"/>
                </a:solidFill>
                <a:latin typeface="Candara Light" panose="020E0502030303020204" pitchFamily="34" charset="0"/>
                <a:ea typeface="Arial"/>
                <a:cs typeface="Arial"/>
                <a:sym typeface="Arial"/>
              </a:rPr>
              <a:t>YOLO to load model from the disk and Pass the image through the network and obtain classification</a:t>
            </a:r>
            <a:endParaRPr dirty="0">
              <a:solidFill>
                <a:schemeClr val="tx2"/>
              </a:solidFill>
              <a:latin typeface="Candara Light" panose="020E0502030303020204" pitchFamily="34" charset="0"/>
            </a:endParaRPr>
          </a:p>
          <a:p>
            <a:pPr marL="558800" marR="0" lvl="1" algn="l" rtl="0">
              <a:spcBef>
                <a:spcPts val="1600"/>
              </a:spcBef>
              <a:spcAft>
                <a:spcPts val="0"/>
              </a:spcAft>
              <a:buClr>
                <a:srgbClr val="000000"/>
              </a:buClr>
              <a:buSzPts val="2000"/>
            </a:pPr>
            <a:r>
              <a:rPr lang="en-US" sz="1800" b="1" i="0" u="none" strike="noStrike" cap="none" dirty="0" smtClean="0">
                <a:solidFill>
                  <a:schemeClr val="tx2"/>
                </a:solidFill>
                <a:latin typeface="Candara Light" panose="020E0502030303020204" pitchFamily="34" charset="0"/>
                <a:ea typeface="Arial"/>
                <a:cs typeface="Arial"/>
                <a:sym typeface="Arial"/>
              </a:rPr>
              <a:t>* Using </a:t>
            </a:r>
            <a:r>
              <a:rPr lang="en-US" sz="1800" b="1" i="0" u="none" strike="noStrike" cap="none" dirty="0" err="1">
                <a:solidFill>
                  <a:schemeClr val="tx2"/>
                </a:solidFill>
                <a:latin typeface="Candara Light" panose="020E0502030303020204" pitchFamily="34" charset="0"/>
                <a:ea typeface="Arial"/>
                <a:cs typeface="Arial"/>
                <a:sym typeface="Arial"/>
              </a:rPr>
              <a:t>OpenCV</a:t>
            </a:r>
            <a:r>
              <a:rPr lang="en-US" sz="1800" b="1" i="0" u="none" strike="noStrike" cap="none" dirty="0">
                <a:solidFill>
                  <a:schemeClr val="tx2"/>
                </a:solidFill>
                <a:latin typeface="Candara Light" panose="020E0502030303020204" pitchFamily="34" charset="0"/>
                <a:ea typeface="Arial"/>
                <a:cs typeface="Arial"/>
                <a:sym typeface="Arial"/>
              </a:rPr>
              <a:t>, the video is captured and read frame by frame</a:t>
            </a:r>
            <a:endParaRPr dirty="0">
              <a:solidFill>
                <a:schemeClr val="tx2"/>
              </a:solidFill>
              <a:latin typeface="Candara Light" panose="020E0502030303020204" pitchFamily="34" charset="0"/>
            </a:endParaRPr>
          </a:p>
          <a:p>
            <a:pPr marL="558800" marR="0" lvl="1" algn="l" rtl="0">
              <a:spcBef>
                <a:spcPts val="1600"/>
              </a:spcBef>
              <a:spcAft>
                <a:spcPts val="0"/>
              </a:spcAft>
              <a:buClr>
                <a:srgbClr val="000000"/>
              </a:buClr>
              <a:buSzPts val="2000"/>
            </a:pPr>
            <a:r>
              <a:rPr lang="en-US" sz="1800" b="1" i="0" u="none" strike="noStrike" cap="none" dirty="0" smtClean="0">
                <a:solidFill>
                  <a:schemeClr val="tx2"/>
                </a:solidFill>
                <a:latin typeface="Candara Light" panose="020E0502030303020204" pitchFamily="34" charset="0"/>
                <a:ea typeface="Arial"/>
                <a:cs typeface="Arial"/>
                <a:sym typeface="Arial"/>
              </a:rPr>
              <a:t>* Perform </a:t>
            </a:r>
            <a:r>
              <a:rPr lang="en-US" sz="1800" b="1" i="0" u="none" strike="noStrike" cap="none" dirty="0">
                <a:solidFill>
                  <a:schemeClr val="tx2"/>
                </a:solidFill>
                <a:latin typeface="Candara Light" panose="020E0502030303020204" pitchFamily="34" charset="0"/>
                <a:ea typeface="Arial"/>
                <a:cs typeface="Arial"/>
                <a:sym typeface="Arial"/>
              </a:rPr>
              <a:t>Mean Subtraction and scaling using </a:t>
            </a:r>
            <a:r>
              <a:rPr lang="en-US" sz="1800" b="1" i="0" u="none" strike="noStrike" cap="none" dirty="0" err="1">
                <a:solidFill>
                  <a:schemeClr val="tx2"/>
                </a:solidFill>
                <a:latin typeface="Candara Light" panose="020E0502030303020204" pitchFamily="34" charset="0"/>
                <a:ea typeface="Arial"/>
                <a:cs typeface="Arial"/>
                <a:sym typeface="Arial"/>
              </a:rPr>
              <a:t>dnn.blobFromImage</a:t>
            </a:r>
            <a:r>
              <a:rPr lang="en-US" sz="1800" b="1" i="0" u="none" strike="noStrike" cap="none" dirty="0">
                <a:solidFill>
                  <a:schemeClr val="tx2"/>
                </a:solidFill>
                <a:latin typeface="Candara Light" panose="020E0502030303020204" pitchFamily="34" charset="0"/>
                <a:ea typeface="Arial"/>
                <a:cs typeface="Arial"/>
                <a:sym typeface="Arial"/>
              </a:rPr>
              <a:t>()</a:t>
            </a:r>
            <a:endParaRPr dirty="0">
              <a:solidFill>
                <a:schemeClr val="tx2"/>
              </a:solidFill>
              <a:latin typeface="Candara Light" panose="020E0502030303020204" pitchFamily="34" charset="0"/>
            </a:endParaRPr>
          </a:p>
          <a:p>
            <a:pPr marL="558800" marR="0" lvl="1" algn="l" rtl="0">
              <a:spcBef>
                <a:spcPts val="1600"/>
              </a:spcBef>
              <a:spcAft>
                <a:spcPts val="0"/>
              </a:spcAft>
              <a:buClr>
                <a:srgbClr val="000000"/>
              </a:buClr>
              <a:buSzPts val="2000"/>
            </a:pPr>
            <a:r>
              <a:rPr lang="en-US" sz="1800" b="1" i="0" u="none" strike="noStrike" cap="none" dirty="0" smtClean="0">
                <a:solidFill>
                  <a:schemeClr val="tx2"/>
                </a:solidFill>
                <a:latin typeface="Candara Light" panose="020E0502030303020204" pitchFamily="34" charset="0"/>
                <a:ea typeface="Arial"/>
                <a:cs typeface="Arial"/>
                <a:sym typeface="Arial"/>
              </a:rPr>
              <a:t>* Get </a:t>
            </a:r>
            <a:r>
              <a:rPr lang="en-US" sz="1800" b="1" i="0" u="none" strike="noStrike" cap="none" dirty="0">
                <a:solidFill>
                  <a:schemeClr val="tx2"/>
                </a:solidFill>
                <a:latin typeface="Candara Light" panose="020E0502030303020204" pitchFamily="34" charset="0"/>
                <a:ea typeface="Arial"/>
                <a:cs typeface="Arial"/>
                <a:sym typeface="Arial"/>
              </a:rPr>
              <a:t>Box Dimensions for the objects.</a:t>
            </a:r>
            <a:endParaRPr dirty="0">
              <a:solidFill>
                <a:schemeClr val="tx2"/>
              </a:solidFill>
              <a:latin typeface="Candara Light" panose="020E0502030303020204" pitchFamily="34" charset="0"/>
            </a:endParaRPr>
          </a:p>
          <a:p>
            <a:pPr marL="558800" marR="0" lvl="1" algn="l" rtl="0">
              <a:spcBef>
                <a:spcPts val="1600"/>
              </a:spcBef>
              <a:spcAft>
                <a:spcPts val="0"/>
              </a:spcAft>
              <a:buClr>
                <a:srgbClr val="000000"/>
              </a:buClr>
              <a:buSzPts val="2000"/>
            </a:pPr>
            <a:r>
              <a:rPr lang="en-US" sz="1800" b="1" i="0" u="none" strike="noStrike" cap="none" dirty="0" smtClean="0">
                <a:solidFill>
                  <a:schemeClr val="tx2"/>
                </a:solidFill>
                <a:latin typeface="Candara Light" panose="020E0502030303020204" pitchFamily="34" charset="0"/>
                <a:ea typeface="Arial"/>
                <a:cs typeface="Arial"/>
                <a:sym typeface="Arial"/>
              </a:rPr>
              <a:t>* Draw </a:t>
            </a:r>
            <a:r>
              <a:rPr lang="en-US" sz="1800" b="1" i="0" u="none" strike="noStrike" cap="none" dirty="0">
                <a:solidFill>
                  <a:schemeClr val="tx2"/>
                </a:solidFill>
                <a:latin typeface="Candara Light" panose="020E0502030303020204" pitchFamily="34" charset="0"/>
                <a:ea typeface="Arial"/>
                <a:cs typeface="Arial"/>
                <a:sym typeface="Arial"/>
              </a:rPr>
              <a:t>labels around the identified objects using Non Maximum Suppression.</a:t>
            </a:r>
            <a:endParaRPr sz="2000" b="1" i="0" u="none" strike="noStrike" cap="none" dirty="0">
              <a:solidFill>
                <a:schemeClr val="tx2"/>
              </a:solidFill>
              <a:latin typeface="Candara Light" panose="020E0502030303020204" pitchFamily="34" charset="0"/>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210" name="Google Shape;210;p20"/>
          <p:cNvSpPr/>
          <p:nvPr/>
        </p:nvSpPr>
        <p:spPr>
          <a:xfrm>
            <a:off x="1368528" y="3841503"/>
            <a:ext cx="6096000" cy="24365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spAutoFit/>
          </a:bodyPr>
          <a:lstStyle/>
          <a:p>
            <a:pPr marL="457200" marR="0" lvl="0" indent="-374650" algn="l" rtl="0">
              <a:spcBef>
                <a:spcPts val="0"/>
              </a:spcBef>
              <a:spcAft>
                <a:spcPts val="0"/>
              </a:spcAft>
              <a:buClr>
                <a:srgbClr val="666666"/>
              </a:buClr>
              <a:buSzPts val="2300"/>
              <a:buFont typeface="Architects Daughter"/>
              <a:buChar char="●"/>
            </a:pPr>
            <a:r>
              <a:rPr lang="en-US" sz="3200" b="1" dirty="0">
                <a:solidFill>
                  <a:schemeClr val="lt1"/>
                </a:solidFill>
                <a:latin typeface="Papyrus" panose="03070502060502030205" pitchFamily="66" charset="0"/>
                <a:sym typeface="Arial"/>
              </a:rPr>
              <a:t>Alert Message</a:t>
            </a:r>
            <a:endParaRPr sz="2000" dirty="0">
              <a:latin typeface="Papyrus" panose="03070502060502030205" pitchFamily="66" charset="0"/>
            </a:endParaRPr>
          </a:p>
          <a:p>
            <a:pPr marL="558800" marR="0" lvl="1" algn="l" rtl="0">
              <a:spcBef>
                <a:spcPts val="0"/>
              </a:spcBef>
              <a:spcAft>
                <a:spcPts val="0"/>
              </a:spcAft>
              <a:buClr>
                <a:srgbClr val="000000"/>
              </a:buClr>
              <a:buSzPts val="2000"/>
            </a:pPr>
            <a:r>
              <a:rPr lang="en-US" sz="2300" b="1" i="0" u="none" strike="noStrike" cap="none" dirty="0" smtClean="0">
                <a:solidFill>
                  <a:schemeClr val="tx2"/>
                </a:solidFill>
                <a:latin typeface="Papyrus" panose="03070502060502030205" pitchFamily="66" charset="0"/>
                <a:ea typeface="Arial"/>
                <a:cs typeface="Arial"/>
                <a:sym typeface="Arial"/>
              </a:rPr>
              <a:t>#   </a:t>
            </a:r>
            <a:r>
              <a:rPr lang="en-US" sz="2100" b="1" i="0" u="none" strike="noStrike" cap="none" dirty="0">
                <a:solidFill>
                  <a:schemeClr val="tx2"/>
                </a:solidFill>
                <a:latin typeface="Papyrus" panose="03070502060502030205" pitchFamily="66" charset="0"/>
                <a:ea typeface="Arial"/>
                <a:cs typeface="Arial"/>
                <a:sym typeface="Arial"/>
              </a:rPr>
              <a:t>Pre-set messages using </a:t>
            </a:r>
            <a:r>
              <a:rPr lang="en-US" sz="2100" b="1" i="0" u="none" strike="noStrike" cap="none" dirty="0" smtClean="0">
                <a:solidFill>
                  <a:schemeClr val="tx2"/>
                </a:solidFill>
                <a:latin typeface="Papyrus" panose="03070502060502030205" pitchFamily="66" charset="0"/>
                <a:ea typeface="Arial"/>
                <a:cs typeface="Arial"/>
                <a:sym typeface="Arial"/>
              </a:rPr>
              <a:t>Google Text </a:t>
            </a:r>
            <a:r>
              <a:rPr lang="en-US" sz="2100" b="1" i="0" u="none" strike="noStrike" cap="none" dirty="0">
                <a:solidFill>
                  <a:schemeClr val="tx2"/>
                </a:solidFill>
                <a:latin typeface="Papyrus" panose="03070502060502030205" pitchFamily="66" charset="0"/>
                <a:ea typeface="Arial"/>
                <a:cs typeface="Arial"/>
                <a:sym typeface="Arial"/>
              </a:rPr>
              <a:t>To Speech(</a:t>
            </a:r>
            <a:r>
              <a:rPr lang="en-US" sz="2100" b="1" i="0" u="none" strike="noStrike" cap="none" dirty="0" err="1">
                <a:solidFill>
                  <a:schemeClr val="tx2"/>
                </a:solidFill>
                <a:latin typeface="Papyrus" panose="03070502060502030205" pitchFamily="66" charset="0"/>
                <a:ea typeface="Arial"/>
                <a:cs typeface="Arial"/>
                <a:sym typeface="Arial"/>
              </a:rPr>
              <a:t>gTTS</a:t>
            </a:r>
            <a:r>
              <a:rPr lang="en-US" sz="2100" b="1" i="0" u="none" strike="noStrike" cap="none" dirty="0">
                <a:solidFill>
                  <a:schemeClr val="tx2"/>
                </a:solidFill>
                <a:latin typeface="Papyrus" panose="03070502060502030205" pitchFamily="66" charset="0"/>
                <a:ea typeface="Arial"/>
                <a:cs typeface="Arial"/>
                <a:sym typeface="Arial"/>
              </a:rPr>
              <a:t>) API. </a:t>
            </a:r>
            <a:endParaRPr dirty="0">
              <a:solidFill>
                <a:schemeClr val="tx2"/>
              </a:solidFill>
              <a:latin typeface="Papyrus" panose="03070502060502030205" pitchFamily="66" charset="0"/>
            </a:endParaRPr>
          </a:p>
          <a:p>
            <a:pPr marL="539750" marR="0" lvl="1" algn="l" rtl="0">
              <a:spcBef>
                <a:spcPts val="0"/>
              </a:spcBef>
              <a:spcAft>
                <a:spcPts val="0"/>
              </a:spcAft>
              <a:buClr>
                <a:srgbClr val="000000"/>
              </a:buClr>
              <a:buSzPts val="2300"/>
            </a:pPr>
            <a:endParaRPr lang="en-US" sz="2100" b="1" i="0" u="none" strike="noStrike" cap="none" dirty="0" smtClean="0">
              <a:solidFill>
                <a:schemeClr val="tx2"/>
              </a:solidFill>
              <a:latin typeface="Papyrus" panose="03070502060502030205" pitchFamily="66" charset="0"/>
              <a:ea typeface="Arial"/>
              <a:cs typeface="Arial"/>
              <a:sym typeface="Arial"/>
            </a:endParaRPr>
          </a:p>
          <a:p>
            <a:pPr marL="539750" marR="0" lvl="1" algn="l" rtl="0">
              <a:spcBef>
                <a:spcPts val="0"/>
              </a:spcBef>
              <a:spcAft>
                <a:spcPts val="0"/>
              </a:spcAft>
              <a:buClr>
                <a:srgbClr val="000000"/>
              </a:buClr>
              <a:buSzPts val="2300"/>
            </a:pPr>
            <a:r>
              <a:rPr lang="en-US" sz="2100" b="1" i="0" u="none" strike="noStrike" cap="none" dirty="0" smtClean="0">
                <a:solidFill>
                  <a:schemeClr val="tx2"/>
                </a:solidFill>
                <a:latin typeface="Papyrus" panose="03070502060502030205" pitchFamily="66" charset="0"/>
                <a:ea typeface="Arial"/>
                <a:cs typeface="Arial"/>
                <a:sym typeface="Arial"/>
              </a:rPr>
              <a:t>#   Message </a:t>
            </a:r>
            <a:r>
              <a:rPr lang="en-US" sz="2100" b="1" i="0" u="none" strike="noStrike" cap="none" dirty="0">
                <a:solidFill>
                  <a:schemeClr val="tx2"/>
                </a:solidFill>
                <a:latin typeface="Papyrus" panose="03070502060502030205" pitchFamily="66" charset="0"/>
                <a:ea typeface="Arial"/>
                <a:cs typeface="Arial"/>
                <a:sym typeface="Arial"/>
              </a:rPr>
              <a:t>during lane changing</a:t>
            </a:r>
            <a:r>
              <a:rPr lang="en-US" sz="2100" b="1" i="0" u="none" strike="noStrike" cap="none" dirty="0" smtClean="0">
                <a:solidFill>
                  <a:schemeClr val="tx2"/>
                </a:solidFill>
                <a:latin typeface="Papyrus" panose="03070502060502030205" pitchFamily="66" charset="0"/>
                <a:ea typeface="Arial"/>
                <a:cs typeface="Arial"/>
                <a:sym typeface="Arial"/>
              </a:rPr>
              <a:t>.</a:t>
            </a:r>
          </a:p>
          <a:p>
            <a:pPr marL="552450" marR="0" lvl="1" algn="l" rtl="0">
              <a:spcBef>
                <a:spcPts val="1600"/>
              </a:spcBef>
              <a:spcAft>
                <a:spcPts val="0"/>
              </a:spcAft>
              <a:buClr>
                <a:srgbClr val="000000"/>
              </a:buClr>
              <a:buSzPts val="2100"/>
            </a:pPr>
            <a:r>
              <a:rPr lang="en-US" sz="2100" b="1" dirty="0" smtClean="0">
                <a:solidFill>
                  <a:schemeClr val="tx2"/>
                </a:solidFill>
                <a:latin typeface="Papyrus" panose="03070502060502030205" pitchFamily="66" charset="0"/>
                <a:ea typeface="Arial"/>
                <a:cs typeface="Arial"/>
              </a:rPr>
              <a:t>#   </a:t>
            </a:r>
            <a:r>
              <a:rPr lang="en-US" sz="2100" b="1" i="0" u="none" strike="noStrike" cap="none" dirty="0" smtClean="0">
                <a:solidFill>
                  <a:schemeClr val="tx2"/>
                </a:solidFill>
                <a:latin typeface="Papyrus" panose="03070502060502030205" pitchFamily="66" charset="0"/>
                <a:ea typeface="Arial"/>
                <a:cs typeface="Arial"/>
                <a:sym typeface="Arial"/>
              </a:rPr>
              <a:t>Over-taking </a:t>
            </a:r>
            <a:r>
              <a:rPr lang="en-US" sz="2100" b="1" i="0" u="none" strike="noStrike" cap="none" dirty="0">
                <a:solidFill>
                  <a:schemeClr val="tx2"/>
                </a:solidFill>
                <a:latin typeface="Papyrus" panose="03070502060502030205" pitchFamily="66" charset="0"/>
                <a:ea typeface="Arial"/>
                <a:cs typeface="Arial"/>
                <a:sym typeface="Arial"/>
              </a:rPr>
              <a:t>assistance message</a:t>
            </a:r>
            <a:endParaRPr sz="2100" b="1" i="0" u="none" strike="noStrike" cap="none" dirty="0">
              <a:solidFill>
                <a:schemeClr val="tx2"/>
              </a:solidFill>
              <a:latin typeface="Papyrus" panose="03070502060502030205" pitchFamily="66" charset="0"/>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b="12290"/>
          <a:stretch/>
        </p:blipFill>
        <p:spPr>
          <a:xfrm>
            <a:off x="4980741" y="744279"/>
            <a:ext cx="7211259" cy="493350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31" y="180753"/>
            <a:ext cx="3866653" cy="6549656"/>
          </a:xfrm>
          <a:prstGeom prst="rect">
            <a:avLst/>
          </a:prstGeom>
        </p:spPr>
      </p:pic>
    </p:spTree>
    <p:extLst>
      <p:ext uri="{BB962C8B-B14F-4D97-AF65-F5344CB8AC3E}">
        <p14:creationId xmlns:p14="http://schemas.microsoft.com/office/powerpoint/2010/main" val="23225896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1028" name="Picture 4" descr="wallpaper.wiki-Desktop-HD-digital-images-PIC-WPD008848 - The AI Summit  Lond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5"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1" name="Google Shape;221;g9f63ec23bf_0_26"/>
          <p:cNvPicPr preferRelativeResize="0"/>
          <p:nvPr/>
        </p:nvPicPr>
        <p:blipFill>
          <a:blip r:embed="rId4">
            <a:alphaModFix/>
          </a:blip>
          <a:stretch>
            <a:fillRect/>
          </a:stretch>
        </p:blipFill>
        <p:spPr>
          <a:xfrm>
            <a:off x="135845" y="943174"/>
            <a:ext cx="4206877" cy="3647102"/>
          </a:xfrm>
          <a:prstGeom prst="hexagon">
            <a:avLst/>
          </a:prstGeom>
          <a:noFill/>
          <a:ln w="57150">
            <a:solidFill>
              <a:schemeClr val="tx1"/>
            </a:solidFill>
          </a:ln>
        </p:spPr>
      </p:pic>
      <p:sp>
        <p:nvSpPr>
          <p:cNvPr id="222" name="Google Shape;222;g9f63ec23bf_0_26"/>
          <p:cNvSpPr txBox="1"/>
          <p:nvPr/>
        </p:nvSpPr>
        <p:spPr>
          <a:xfrm>
            <a:off x="1159575" y="444212"/>
            <a:ext cx="3755700" cy="48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bg1"/>
                </a:solidFill>
                <a:latin typeface="Calibri"/>
                <a:ea typeface="Calibri"/>
                <a:cs typeface="Calibri"/>
                <a:sym typeface="Calibri"/>
              </a:rPr>
              <a:t>Lane detection</a:t>
            </a:r>
            <a:endParaRPr sz="2000" dirty="0">
              <a:solidFill>
                <a:schemeClr val="bg1"/>
              </a:solidFill>
              <a:latin typeface="Calibri"/>
              <a:ea typeface="Calibri"/>
              <a:cs typeface="Calibri"/>
              <a:sym typeface="Calibri"/>
            </a:endParaRPr>
          </a:p>
        </p:txBody>
      </p:sp>
      <p:pic>
        <p:nvPicPr>
          <p:cNvPr id="223" name="Google Shape;223;g9f63ec23bf_0_26"/>
          <p:cNvPicPr preferRelativeResize="0"/>
          <p:nvPr/>
        </p:nvPicPr>
        <p:blipFill>
          <a:blip r:embed="rId5">
            <a:alphaModFix/>
          </a:blip>
          <a:stretch>
            <a:fillRect/>
          </a:stretch>
        </p:blipFill>
        <p:spPr>
          <a:xfrm>
            <a:off x="4515556" y="508024"/>
            <a:ext cx="4280538" cy="3669398"/>
          </a:xfrm>
          <a:prstGeom prst="hexagon">
            <a:avLst/>
          </a:prstGeom>
          <a:noFill/>
          <a:ln w="38100">
            <a:solidFill>
              <a:schemeClr val="tx1"/>
            </a:solidFill>
          </a:ln>
        </p:spPr>
      </p:pic>
      <p:pic>
        <p:nvPicPr>
          <p:cNvPr id="224" name="Google Shape;224;g9f63ec23bf_0_26"/>
          <p:cNvPicPr preferRelativeResize="0"/>
          <p:nvPr/>
        </p:nvPicPr>
        <p:blipFill>
          <a:blip r:embed="rId6">
            <a:alphaModFix/>
          </a:blip>
          <a:stretch>
            <a:fillRect/>
          </a:stretch>
        </p:blipFill>
        <p:spPr>
          <a:xfrm>
            <a:off x="8041094" y="3336986"/>
            <a:ext cx="3755700" cy="3396227"/>
          </a:xfrm>
          <a:prstGeom prst="hexagon">
            <a:avLst/>
          </a:prstGeom>
          <a:noFill/>
          <a:ln>
            <a:noFill/>
          </a:ln>
        </p:spPr>
      </p:pic>
      <p:sp>
        <p:nvSpPr>
          <p:cNvPr id="225" name="Google Shape;225;g9f63ec23bf_0_26"/>
          <p:cNvSpPr txBox="1"/>
          <p:nvPr/>
        </p:nvSpPr>
        <p:spPr>
          <a:xfrm>
            <a:off x="5624450" y="4241234"/>
            <a:ext cx="3263312" cy="5504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chemeClr val="bg1"/>
                </a:solidFill>
                <a:latin typeface="Calibri"/>
                <a:ea typeface="Calibri"/>
                <a:cs typeface="Calibri"/>
                <a:sym typeface="Calibri"/>
              </a:rPr>
              <a:t>Object Detection</a:t>
            </a:r>
            <a:endParaRPr sz="2100" dirty="0">
              <a:solidFill>
                <a:schemeClr val="bg1"/>
              </a:solidFill>
              <a:latin typeface="Calibri"/>
              <a:ea typeface="Calibri"/>
              <a:cs typeface="Calibri"/>
              <a:sym typeface="Calibri"/>
            </a:endParaRPr>
          </a:p>
        </p:txBody>
      </p:sp>
      <p:pic>
        <p:nvPicPr>
          <p:cNvPr id="226" name="Google Shape;226;g9f63ec23bf_0_26" title="welcome.mp3">
            <a:hlinkClick r:id="rId7"/>
          </p:cNvPr>
          <p:cNvPicPr preferRelativeResize="0"/>
          <p:nvPr/>
        </p:nvPicPr>
        <p:blipFill>
          <a:blip r:embed="rId8">
            <a:alphaModFix/>
          </a:blip>
          <a:stretch>
            <a:fillRect/>
          </a:stretch>
        </p:blipFill>
        <p:spPr>
          <a:xfrm>
            <a:off x="2347675" y="5035100"/>
            <a:ext cx="457200" cy="457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1" descr="These are the exact skills you need to get a job in artificial intelligenc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32" name="Google Shape;232;p21"/>
          <p:cNvSpPr txBox="1"/>
          <p:nvPr/>
        </p:nvSpPr>
        <p:spPr>
          <a:xfrm>
            <a:off x="7717134" y="374971"/>
            <a:ext cx="4474866"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solidFill>
                  <a:schemeClr val="lt1"/>
                </a:solidFill>
                <a:latin typeface="Castellar" panose="020A0402060406010301" pitchFamily="18" charset="0"/>
                <a:ea typeface="EB Garamond"/>
                <a:cs typeface="EB Garamond"/>
                <a:sym typeface="EB Garamond"/>
              </a:rPr>
              <a:t>Future Scope</a:t>
            </a:r>
            <a:endParaRPr sz="4400" dirty="0">
              <a:solidFill>
                <a:schemeClr val="lt1"/>
              </a:solidFill>
              <a:latin typeface="Castellar" panose="020A0402060406010301" pitchFamily="18" charset="0"/>
              <a:ea typeface="EB Garamond"/>
              <a:cs typeface="EB Garamond"/>
              <a:sym typeface="EB Garamond"/>
            </a:endParaRPr>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2"/>
          <p:cNvPicPr preferRelativeResize="0"/>
          <p:nvPr/>
        </p:nvPicPr>
        <p:blipFill rotWithShape="1">
          <a:blip r:embed="rId3">
            <a:alphaModFix/>
          </a:blip>
          <a:srcRect/>
          <a:stretch/>
        </p:blipFill>
        <p:spPr>
          <a:xfrm>
            <a:off x="0" y="0"/>
            <a:ext cx="12192000" cy="6836544"/>
          </a:xfrm>
          <a:prstGeom prst="rect">
            <a:avLst/>
          </a:prstGeom>
          <a:noFill/>
          <a:ln>
            <a:noFill/>
          </a:ln>
        </p:spPr>
      </p:pic>
      <p:sp>
        <p:nvSpPr>
          <p:cNvPr id="238" name="Google Shape;238;p22"/>
          <p:cNvSpPr/>
          <p:nvPr/>
        </p:nvSpPr>
        <p:spPr>
          <a:xfrm>
            <a:off x="265890" y="1331547"/>
            <a:ext cx="6096000" cy="4413516"/>
          </a:xfrm>
          <a:prstGeom prst="rect">
            <a:avLst/>
          </a:prstGeom>
          <a:solidFill>
            <a:schemeClr val="dk1">
              <a:alpha val="49803"/>
            </a:schemeClr>
          </a:solidFill>
          <a:ln>
            <a:noFill/>
          </a:ln>
          <a:effectLst>
            <a:outerShdw blurRad="57150" dist="19050" dir="5400000" algn="bl" rotWithShape="0">
              <a:srgbClr val="000000"/>
            </a:outerShdw>
          </a:effectLst>
        </p:spPr>
        <p:txBody>
          <a:bodyPr spcFirstLastPara="1" wrap="square" lIns="91425" tIns="45700" rIns="91425" bIns="45700" anchor="t" anchorCtr="0">
            <a:spAutoFit/>
          </a:bodyPr>
          <a:lstStyle/>
          <a:p>
            <a:pPr marL="457200" marR="0" lvl="0" indent="-381000" algn="l" rtl="0">
              <a:lnSpc>
                <a:spcPct val="90000"/>
              </a:lnSpc>
              <a:spcBef>
                <a:spcPts val="0"/>
              </a:spcBef>
              <a:spcAft>
                <a:spcPts val="0"/>
              </a:spcAft>
              <a:buClr>
                <a:srgbClr val="A5F8F5"/>
              </a:buClr>
              <a:buSzPts val="2400"/>
              <a:buFont typeface="EB Garamond"/>
              <a:buChar char="●"/>
            </a:pPr>
            <a:r>
              <a:rPr lang="en-US" sz="2400" dirty="0">
                <a:solidFill>
                  <a:srgbClr val="A5F8F5"/>
                </a:solidFill>
                <a:latin typeface="Candara Light" panose="020E0502030303020204" pitchFamily="34" charset="0"/>
                <a:ea typeface="EB Garamond"/>
                <a:cs typeface="EB Garamond"/>
                <a:sym typeface="EB Garamond"/>
              </a:rPr>
              <a:t>We need to further improve the model so, that it can function properly and efficiently during night time.</a:t>
            </a:r>
            <a:endParaRPr dirty="0">
              <a:latin typeface="Candara Light" panose="020E0502030303020204" pitchFamily="34" charset="0"/>
              <a:ea typeface="EB Garamond"/>
              <a:cs typeface="EB Garamond"/>
              <a:sym typeface="EB Garamond"/>
            </a:endParaRPr>
          </a:p>
          <a:p>
            <a:pPr marL="76200" marR="0" lvl="0" indent="0" algn="l" rtl="0">
              <a:lnSpc>
                <a:spcPct val="90000"/>
              </a:lnSpc>
              <a:spcBef>
                <a:spcPts val="0"/>
              </a:spcBef>
              <a:spcAft>
                <a:spcPts val="0"/>
              </a:spcAft>
              <a:buNone/>
            </a:pPr>
            <a:endParaRPr sz="2400" dirty="0">
              <a:solidFill>
                <a:srgbClr val="A5F8F5"/>
              </a:solidFill>
              <a:latin typeface="Candara Light" panose="020E0502030303020204" pitchFamily="34" charset="0"/>
              <a:ea typeface="EB Garamond"/>
              <a:cs typeface="EB Garamond"/>
              <a:sym typeface="EB Garamond"/>
            </a:endParaRPr>
          </a:p>
          <a:p>
            <a:pPr marL="457200" marR="0" lvl="0" indent="-381000" algn="l" rtl="0">
              <a:lnSpc>
                <a:spcPct val="90000"/>
              </a:lnSpc>
              <a:spcBef>
                <a:spcPts val="0"/>
              </a:spcBef>
              <a:spcAft>
                <a:spcPts val="0"/>
              </a:spcAft>
              <a:buClr>
                <a:srgbClr val="A5F8F5"/>
              </a:buClr>
              <a:buSzPts val="2400"/>
              <a:buFont typeface="EB Garamond"/>
              <a:buChar char="●"/>
            </a:pPr>
            <a:r>
              <a:rPr lang="en-US" sz="2400" dirty="0">
                <a:solidFill>
                  <a:srgbClr val="A5F8F5"/>
                </a:solidFill>
                <a:latin typeface="Candara Light" panose="020E0502030303020204" pitchFamily="34" charset="0"/>
                <a:ea typeface="EB Garamond"/>
                <a:cs typeface="EB Garamond"/>
                <a:sym typeface="EB Garamond"/>
              </a:rPr>
              <a:t>We also need to improve the model so that we can extend the functionality to lanes without lane lines.</a:t>
            </a:r>
            <a:endParaRPr dirty="0">
              <a:latin typeface="Candara Light" panose="020E0502030303020204" pitchFamily="34" charset="0"/>
              <a:ea typeface="EB Garamond"/>
              <a:cs typeface="EB Garamond"/>
              <a:sym typeface="EB Garamond"/>
            </a:endParaRPr>
          </a:p>
          <a:p>
            <a:pPr marL="76200" marR="0" lvl="0" indent="0" algn="l" rtl="0">
              <a:lnSpc>
                <a:spcPct val="90000"/>
              </a:lnSpc>
              <a:spcBef>
                <a:spcPts val="0"/>
              </a:spcBef>
              <a:spcAft>
                <a:spcPts val="0"/>
              </a:spcAft>
              <a:buNone/>
            </a:pPr>
            <a:endParaRPr sz="2400" dirty="0">
              <a:solidFill>
                <a:srgbClr val="A5F8F5"/>
              </a:solidFill>
              <a:latin typeface="Candara Light" panose="020E0502030303020204" pitchFamily="34" charset="0"/>
              <a:ea typeface="EB Garamond"/>
              <a:cs typeface="EB Garamond"/>
              <a:sym typeface="EB Garamond"/>
            </a:endParaRPr>
          </a:p>
          <a:p>
            <a:pPr marL="457200" marR="0" lvl="0" indent="-381000" algn="l" rtl="0">
              <a:lnSpc>
                <a:spcPct val="90000"/>
              </a:lnSpc>
              <a:spcBef>
                <a:spcPts val="0"/>
              </a:spcBef>
              <a:spcAft>
                <a:spcPts val="0"/>
              </a:spcAft>
              <a:buClr>
                <a:srgbClr val="A5F8F5"/>
              </a:buClr>
              <a:buSzPts val="2400"/>
              <a:buFont typeface="EB Garamond"/>
              <a:buChar char="●"/>
            </a:pPr>
            <a:r>
              <a:rPr lang="en-US" sz="2400" dirty="0">
                <a:solidFill>
                  <a:srgbClr val="A5F8F5"/>
                </a:solidFill>
                <a:latin typeface="Candara Light" panose="020E0502030303020204" pitchFamily="34" charset="0"/>
                <a:ea typeface="EB Garamond"/>
                <a:cs typeface="EB Garamond"/>
                <a:sym typeface="EB Garamond"/>
              </a:rPr>
              <a:t>This model also needs to further improve by making a better vehicle detection system that can identify vehicles that are specific to certain countries (</a:t>
            </a:r>
            <a:r>
              <a:rPr lang="en-US" sz="2400" dirty="0" err="1">
                <a:solidFill>
                  <a:srgbClr val="A5F8F5"/>
                </a:solidFill>
                <a:latin typeface="Candara Light" panose="020E0502030303020204" pitchFamily="34" charset="0"/>
                <a:ea typeface="EB Garamond"/>
                <a:cs typeface="EB Garamond"/>
                <a:sym typeface="EB Garamond"/>
              </a:rPr>
              <a:t>eg</a:t>
            </a:r>
            <a:r>
              <a:rPr lang="en-US" sz="2400" dirty="0">
                <a:solidFill>
                  <a:srgbClr val="A5F8F5"/>
                </a:solidFill>
                <a:latin typeface="Candara Light" panose="020E0502030303020204" pitchFamily="34" charset="0"/>
                <a:ea typeface="EB Garamond"/>
                <a:cs typeface="EB Garamond"/>
                <a:sym typeface="EB Garamond"/>
              </a:rPr>
              <a:t>. auto rickshaws and </a:t>
            </a:r>
            <a:r>
              <a:rPr lang="en-US" sz="2400" dirty="0" err="1">
                <a:solidFill>
                  <a:srgbClr val="A5F8F5"/>
                </a:solidFill>
                <a:latin typeface="Candara Light" panose="020E0502030303020204" pitchFamily="34" charset="0"/>
                <a:ea typeface="EB Garamond"/>
                <a:cs typeface="EB Garamond"/>
                <a:sym typeface="EB Garamond"/>
              </a:rPr>
              <a:t>thelas</a:t>
            </a:r>
            <a:r>
              <a:rPr lang="en-US" sz="2400" dirty="0">
                <a:solidFill>
                  <a:srgbClr val="A5F8F5"/>
                </a:solidFill>
                <a:latin typeface="Candara Light" panose="020E0502030303020204" pitchFamily="34" charset="0"/>
                <a:ea typeface="EB Garamond"/>
                <a:cs typeface="EB Garamond"/>
                <a:sym typeface="EB Garamond"/>
              </a:rPr>
              <a:t> in India).</a:t>
            </a:r>
            <a:endParaRPr sz="2400" dirty="0">
              <a:solidFill>
                <a:srgbClr val="A5F8F5"/>
              </a:solidFill>
              <a:latin typeface="Candara Light" panose="020E0502030303020204" pitchFamily="34" charset="0"/>
              <a:ea typeface="EB Garamond"/>
              <a:cs typeface="EB Garamond"/>
              <a:sym typeface="EB Garamon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5122" name="Picture 2" descr="57 reference of cute light bulb wallpaper in 2020 | Free wallpaper  backgrounds, Wallpaper, Bul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4" name="Google Shape;244;g9f63ec23bf_0_21"/>
          <p:cNvSpPr txBox="1"/>
          <p:nvPr/>
        </p:nvSpPr>
        <p:spPr>
          <a:xfrm>
            <a:off x="464973" y="242246"/>
            <a:ext cx="57063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dirty="0">
                <a:solidFill>
                  <a:schemeClr val="lt1"/>
                </a:solidFill>
                <a:latin typeface="Castellar" panose="020A0402060406010301" pitchFamily="18" charset="0"/>
                <a:ea typeface="EB Garamond"/>
                <a:cs typeface="EB Garamond"/>
                <a:sym typeface="EB Garamond"/>
              </a:rPr>
              <a:t>References</a:t>
            </a:r>
            <a:endParaRPr sz="3600" dirty="0">
              <a:solidFill>
                <a:schemeClr val="lt1"/>
              </a:solidFill>
              <a:latin typeface="Castellar" panose="020A0402060406010301" pitchFamily="18" charset="0"/>
              <a:ea typeface="EB Garamond"/>
              <a:cs typeface="EB Garamond"/>
              <a:sym typeface="EB Garamond"/>
            </a:endParaRPr>
          </a:p>
        </p:txBody>
      </p:sp>
      <p:sp>
        <p:nvSpPr>
          <p:cNvPr id="2" name="TextBox 1"/>
          <p:cNvSpPr txBox="1"/>
          <p:nvPr/>
        </p:nvSpPr>
        <p:spPr>
          <a:xfrm>
            <a:off x="1124607" y="1040524"/>
            <a:ext cx="3573517" cy="307777"/>
          </a:xfrm>
          <a:prstGeom prst="rect">
            <a:avLst/>
          </a:prstGeom>
          <a:noFill/>
        </p:spPr>
        <p:txBody>
          <a:bodyPr wrap="square" rtlCol="0">
            <a:spAutoFit/>
          </a:bodyPr>
          <a:lstStyle/>
          <a:p>
            <a:endParaRPr lang="en-US" dirty="0"/>
          </a:p>
        </p:txBody>
      </p:sp>
      <p:sp>
        <p:nvSpPr>
          <p:cNvPr id="3" name="Rectangle 2"/>
          <p:cNvSpPr/>
          <p:nvPr/>
        </p:nvSpPr>
        <p:spPr>
          <a:xfrm>
            <a:off x="373117" y="832127"/>
            <a:ext cx="5722883" cy="4770537"/>
          </a:xfrm>
          <a:prstGeom prst="rect">
            <a:avLst/>
          </a:prstGeom>
        </p:spPr>
        <p:txBody>
          <a:bodyPr wrap="square">
            <a:spAutoFit/>
          </a:bodyPr>
          <a:lstStyle/>
          <a:p>
            <a:r>
              <a:rPr lang="en-US" sz="16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1] </a:t>
            </a:r>
            <a:r>
              <a:rPr lang="en-US"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Large-Scale </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Naturalistic Driving Study of Driver Behavior and </a:t>
            </a:r>
            <a:r>
              <a:rPr lang="en-US" sz="1800" b="1" dirty="0" err="1"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Interactionwith</a:t>
            </a:r>
            <a:r>
              <a:rPr lang="en-US"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a:t>
            </a:r>
            <a:r>
              <a:rPr lang="en-US" sz="1800" b="1" dirty="0" err="1">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Automation",MIT</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Advanced Vehicle </a:t>
            </a:r>
            <a:r>
              <a:rPr lang="en-US"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Technology </a:t>
            </a:r>
            <a:r>
              <a:rPr lang="en-US" sz="1800" b="1" dirty="0" err="1"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Study.IEEE</a:t>
            </a:r>
            <a:r>
              <a:rPr lang="en-US"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Access,</a:t>
            </a:r>
            <a:r>
              <a:rPr lang="nl-NL"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vol</a:t>
            </a:r>
            <a:r>
              <a:rPr lang="nl-NL"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7, pp. 102021-102038, </a:t>
            </a:r>
            <a:r>
              <a:rPr lang="nl-NL"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2019</a:t>
            </a:r>
          </a:p>
          <a:p>
            <a:endParaRPr lang="nl-NL"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endParaRPr>
          </a:p>
          <a:p>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[2] Abhishek </a:t>
            </a:r>
            <a:r>
              <a:rPr lang="en-US" sz="1800" b="1" dirty="0" err="1">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Shriram</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a:t>
            </a:r>
            <a:r>
              <a:rPr lang="en-US" sz="1800" b="1" dirty="0" err="1">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Umachigi</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,"Human Computer Interaction (HMI) in </a:t>
            </a:r>
            <a:r>
              <a:rPr lang="en-US"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autonomous vehicles </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for alerting driver during overtaking and lane changing."</a:t>
            </a:r>
          </a:p>
          <a:p>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Department of Electrical Engineering , Michigan Technological University</a:t>
            </a:r>
            <a:r>
              <a:rPr lang="en-US"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a:t>
            </a:r>
          </a:p>
          <a:p>
            <a:endPar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endParaRPr>
          </a:p>
          <a:p>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[3] </a:t>
            </a:r>
            <a:r>
              <a:rPr lang="en-US" sz="1800" b="1" dirty="0" err="1">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Allam</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a:t>
            </a:r>
            <a:r>
              <a:rPr lang="en-US" sz="1800" b="1" dirty="0" err="1">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Shehata</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a:t>
            </a:r>
            <a:r>
              <a:rPr lang="en-US" sz="1800" b="1" dirty="0" err="1">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Hassanein</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 </a:t>
            </a:r>
            <a:r>
              <a:rPr lang="en-US" sz="1800" b="1" dirty="0" err="1">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Sherien</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Mohammad, Mohamed Sameer, and </a:t>
            </a:r>
            <a:r>
              <a:rPr lang="en-US"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Mohammad </a:t>
            </a:r>
            <a:r>
              <a:rPr lang="en-US" sz="1800" b="1" dirty="0" err="1"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Ehab</a:t>
            </a:r>
            <a:r>
              <a:rPr lang="en-US"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a:t>
            </a:r>
            <a:r>
              <a:rPr lang="en-US" sz="1800" b="1" dirty="0" err="1">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Ragab</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,"A Survey on Hough Transform, Theory, </a:t>
            </a:r>
            <a:r>
              <a:rPr lang="en-US"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Techniques and </a:t>
            </a:r>
            <a:r>
              <a:rPr lang="en-US" sz="1800" b="1" dirty="0" err="1">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Applications",IJCSI</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 International Journal of Computer Science </a:t>
            </a:r>
            <a:r>
              <a:rPr lang="en-US"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Issues, Volume </a:t>
            </a:r>
            <a:r>
              <a:rPr lang="en-US" sz="18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12, Issue 1, No 2, January 2015</a:t>
            </a:r>
            <a:r>
              <a:rPr lang="en-US" sz="1800" b="1" dirty="0" smtClean="0">
                <a:solidFill>
                  <a:schemeClr val="bg1">
                    <a:lumMod val="85000"/>
                  </a:schemeClr>
                </a:solidFill>
                <a:effectLst>
                  <a:outerShdw blurRad="38100" dist="38100" dir="2700000" algn="tl">
                    <a:srgbClr val="000000">
                      <a:alpha val="43137"/>
                    </a:srgbClr>
                  </a:outerShdw>
                </a:effectLst>
                <a:latin typeface="Candara Light" panose="020E0502030303020204" pitchFamily="34" charset="0"/>
              </a:rPr>
              <a:t>.</a:t>
            </a:r>
          </a:p>
          <a:p>
            <a:endParaRPr lang="en-US" sz="1600" b="1" dirty="0">
              <a:solidFill>
                <a:schemeClr val="bg1">
                  <a:lumMod val="85000"/>
                </a:schemeClr>
              </a:solidFill>
              <a:effectLst>
                <a:outerShdw blurRad="38100" dist="38100" dir="2700000" algn="tl">
                  <a:srgbClr val="000000">
                    <a:alpha val="43137"/>
                  </a:srgbClr>
                </a:outerShdw>
              </a:effectLst>
              <a:latin typeface="Candara Light" panose="020E0502030303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57 reference of cute light bulb wallpaper in 2020 | Free wallpaper  backgrounds, Wallpaper, Bul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3269" y="920621"/>
            <a:ext cx="5917324" cy="5016758"/>
          </a:xfrm>
          <a:prstGeom prst="rect">
            <a:avLst/>
          </a:prstGeom>
        </p:spPr>
        <p:txBody>
          <a:bodyPr wrap="square">
            <a:spAutoFit/>
          </a:bodyPr>
          <a:lstStyle/>
          <a:p>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[4]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Seong</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-Woo Kim,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Baoxing</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Qin, Zhuang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Jie</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Chong,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Xiaotong</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Shen, Wei </a:t>
            </a:r>
            <a:r>
              <a:rPr lang="en-US"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Liu,</a:t>
            </a:r>
            <a:r>
              <a:rPr lang="it-IT"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Marcelo </a:t>
            </a:r>
            <a:r>
              <a:rPr lang="it-IT"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H. Ang, Emilio Frazzoli, Daniela Rus, "Multivehicle </a:t>
            </a:r>
            <a:r>
              <a:rPr lang="it-IT"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Cooperative </a:t>
            </a:r>
            <a:r>
              <a:rPr lang="en-US"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Driving </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Using Cooperative Perception: Design </a:t>
            </a:r>
            <a:r>
              <a:rPr lang="en-US"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and Experimental </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Validation</a:t>
            </a:r>
            <a:r>
              <a:rPr lang="en-US"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IEEE </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Transactions on Intelligent Transportation Systems ( </a:t>
            </a:r>
            <a:r>
              <a:rPr lang="en-US"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Volume: 16 </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Issue: 2 , April 2015 </a:t>
            </a:r>
            <a:r>
              <a:rPr lang="en-US"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a:t>
            </a:r>
          </a:p>
          <a:p>
            <a:endPar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endParaRPr>
          </a:p>
          <a:p>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[5] Joseph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Redmon</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Santosh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Divvala</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Ross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Girshick</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Ali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Farhadi</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,"You Only </a:t>
            </a:r>
            <a:r>
              <a:rPr lang="en-US"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Look Once</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Unied</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Real-Time Object Detection",2016 IEEE Conference </a:t>
            </a:r>
            <a:r>
              <a:rPr lang="en-US"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on Computer Vision </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and Pattern Recognition (CVPR</a:t>
            </a:r>
            <a:r>
              <a:rPr lang="en-US"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a:t>
            </a:r>
          </a:p>
          <a:p>
            <a:endPar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endParaRPr>
          </a:p>
          <a:p>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[6]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Estev~ao</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S.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Gedraite</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Murielle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Hadad</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"Investigation on the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eect</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of a </a:t>
            </a:r>
            <a:r>
              <a:rPr lang="en-US" sz="2000" b="1" dirty="0" smtClean="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Gaussian Blur </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in image </a:t>
            </a:r>
            <a:r>
              <a:rPr lang="en-US" sz="2000" b="1" dirty="0" err="1">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ltering</a:t>
            </a:r>
            <a:r>
              <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rPr>
              <a:t> and segmentation", Proceedings ELMAR-2011.</a:t>
            </a:r>
            <a:endParaRPr lang="en-US" sz="2000" b="1" dirty="0">
              <a:solidFill>
                <a:schemeClr val="tx2">
                  <a:lumMod val="90000"/>
                </a:schemeClr>
              </a:solidFill>
              <a:effectLst>
                <a:outerShdw blurRad="38100" dist="38100" dir="2700000" algn="tl">
                  <a:srgbClr val="000000">
                    <a:alpha val="43137"/>
                  </a:srgbClr>
                </a:outerShdw>
              </a:effectLst>
              <a:latin typeface="Candara Light" panose="020E0502030303020204" pitchFamily="34" charset="0"/>
            </a:endParaRPr>
          </a:p>
        </p:txBody>
      </p:sp>
    </p:spTree>
    <p:extLst>
      <p:ext uri="{BB962C8B-B14F-4D97-AF65-F5344CB8AC3E}">
        <p14:creationId xmlns:p14="http://schemas.microsoft.com/office/powerpoint/2010/main" val="38421962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3"/>
          <p:cNvGrpSpPr/>
          <p:nvPr/>
        </p:nvGrpSpPr>
        <p:grpSpPr>
          <a:xfrm>
            <a:off x="-91060" y="0"/>
            <a:ext cx="12283060" cy="6933962"/>
            <a:chOff x="-91060" y="0"/>
            <a:chExt cx="12283060" cy="6933962"/>
          </a:xfrm>
        </p:grpSpPr>
        <p:pic>
          <p:nvPicPr>
            <p:cNvPr id="97" name="Google Shape;97;p3"/>
            <p:cNvPicPr preferRelativeResize="0"/>
            <p:nvPr/>
          </p:nvPicPr>
          <p:blipFill rotWithShape="1">
            <a:blip r:embed="rId3">
              <a:alphaModFix/>
            </a:blip>
            <a:srcRect/>
            <a:stretch/>
          </p:blipFill>
          <p:spPr>
            <a:xfrm>
              <a:off x="-91060" y="0"/>
              <a:ext cx="12283060" cy="6933962"/>
            </a:xfrm>
            <a:prstGeom prst="rect">
              <a:avLst/>
            </a:prstGeom>
            <a:noFill/>
            <a:ln>
              <a:noFill/>
            </a:ln>
          </p:spPr>
        </p:pic>
        <p:pic>
          <p:nvPicPr>
            <p:cNvPr id="98" name="Google Shape;98;p3"/>
            <p:cNvPicPr preferRelativeResize="0"/>
            <p:nvPr/>
          </p:nvPicPr>
          <p:blipFill rotWithShape="1">
            <a:blip r:embed="rId4">
              <a:alphaModFix/>
            </a:blip>
            <a:srcRect t="8266" b="10237"/>
            <a:stretch/>
          </p:blipFill>
          <p:spPr>
            <a:xfrm>
              <a:off x="6050470" y="717005"/>
              <a:ext cx="5962650" cy="4859383"/>
            </a:xfrm>
            <a:prstGeom prst="rect">
              <a:avLst/>
            </a:prstGeom>
            <a:noFill/>
            <a:ln>
              <a:noFill/>
            </a:ln>
          </p:spPr>
        </p:pic>
      </p:grpSp>
      <p:sp>
        <p:nvSpPr>
          <p:cNvPr id="99" name="Google Shape;99;p3"/>
          <p:cNvSpPr/>
          <p:nvPr/>
        </p:nvSpPr>
        <p:spPr>
          <a:xfrm>
            <a:off x="256162" y="920178"/>
            <a:ext cx="7457872" cy="41857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i="0" u="none" strike="noStrike" cap="none">
              <a:solidFill>
                <a:srgbClr val="FFFFFF"/>
              </a:solidFill>
              <a:latin typeface="Architects Daughter"/>
              <a:ea typeface="Architects Daughter"/>
              <a:cs typeface="Architects Daughter"/>
              <a:sym typeface="Architects Daughter"/>
            </a:endParaRPr>
          </a:p>
          <a:p>
            <a:pPr marL="0" marR="0" lvl="0" indent="0" algn="l" rtl="0">
              <a:spcBef>
                <a:spcPts val="0"/>
              </a:spcBef>
              <a:spcAft>
                <a:spcPts val="0"/>
              </a:spcAft>
              <a:buNone/>
            </a:pPr>
            <a:r>
              <a:rPr lang="en-US" sz="2000" b="1" i="0" u="none" strike="noStrike" cap="none">
                <a:solidFill>
                  <a:srgbClr val="FFFFFF"/>
                </a:solidFill>
                <a:latin typeface="Jim Nightshade"/>
                <a:ea typeface="Jim Nightshade"/>
                <a:cs typeface="Jim Nightshade"/>
                <a:sym typeface="Jim Nightshade"/>
              </a:rPr>
              <a:t>D</a:t>
            </a:r>
            <a:r>
              <a:rPr lang="en-US" sz="2000" b="1" i="0" u="none" strike="noStrike" cap="none">
                <a:solidFill>
                  <a:srgbClr val="FFFFFF"/>
                </a:solidFill>
                <a:latin typeface="EB Garamond"/>
                <a:ea typeface="EB Garamond"/>
                <a:cs typeface="EB Garamond"/>
                <a:sym typeface="EB Garamond"/>
              </a:rPr>
              <a:t>one under the guidance of </a:t>
            </a:r>
            <a:r>
              <a:rPr lang="en-US" sz="1800" b="1" i="0" u="none" strike="noStrike" cap="none">
                <a:solidFill>
                  <a:srgbClr val="FFFFFF"/>
                </a:solidFill>
                <a:latin typeface="EB Garamond"/>
                <a:ea typeface="EB Garamond"/>
                <a:cs typeface="EB Garamond"/>
                <a:sym typeface="EB Garamond"/>
              </a:rPr>
              <a:t>-</a:t>
            </a:r>
            <a:r>
              <a:rPr lang="en-US" sz="2800" b="1" i="0" u="none" strike="noStrike" cap="none">
                <a:solidFill>
                  <a:srgbClr val="A5F8F5"/>
                </a:solidFill>
                <a:latin typeface="EB Garamond"/>
                <a:ea typeface="EB Garamond"/>
                <a:cs typeface="EB Garamond"/>
                <a:sym typeface="EB Garamond"/>
              </a:rPr>
              <a:t>Dr. Archana Ghotkar</a:t>
            </a:r>
            <a:endParaRPr sz="2800" b="1">
              <a:solidFill>
                <a:srgbClr val="A5F8F5"/>
              </a:solidFill>
              <a:latin typeface="EB Garamond"/>
              <a:ea typeface="EB Garamond"/>
              <a:cs typeface="EB Garamond"/>
              <a:sym typeface="EB Garamond"/>
            </a:endParaRPr>
          </a:p>
          <a:p>
            <a:pPr marL="0" marR="0" lvl="0" indent="0" algn="l" rtl="0">
              <a:spcBef>
                <a:spcPts val="0"/>
              </a:spcBef>
              <a:spcAft>
                <a:spcPts val="0"/>
              </a:spcAft>
              <a:buNone/>
            </a:pPr>
            <a:endParaRPr sz="1800" b="1">
              <a:solidFill>
                <a:srgbClr val="FFFFFF"/>
              </a:solidFill>
              <a:latin typeface="EB Garamond"/>
              <a:ea typeface="EB Garamond"/>
              <a:cs typeface="EB Garamond"/>
              <a:sym typeface="EB Garamond"/>
            </a:endParaRPr>
          </a:p>
          <a:p>
            <a:pPr marL="0" marR="0" lvl="0" indent="0" algn="l" rtl="0">
              <a:spcBef>
                <a:spcPts val="0"/>
              </a:spcBef>
              <a:spcAft>
                <a:spcPts val="0"/>
              </a:spcAft>
              <a:buNone/>
            </a:pPr>
            <a:r>
              <a:rPr lang="en-US" sz="1800" b="1">
                <a:solidFill>
                  <a:srgbClr val="FFFFFF"/>
                </a:solidFill>
                <a:latin typeface="EB Garamond"/>
                <a:ea typeface="EB Garamond"/>
                <a:cs typeface="EB Garamond"/>
                <a:sym typeface="EB Garamond"/>
              </a:rPr>
              <a:t>BY-</a:t>
            </a:r>
            <a:endParaRPr>
              <a:latin typeface="EB Garamond"/>
              <a:ea typeface="EB Garamond"/>
              <a:cs typeface="EB Garamond"/>
              <a:sym typeface="EB Garamond"/>
            </a:endParaRPr>
          </a:p>
          <a:p>
            <a:pPr marL="0" marR="0" lvl="0" indent="0" algn="l" rtl="0">
              <a:spcBef>
                <a:spcPts val="0"/>
              </a:spcBef>
              <a:spcAft>
                <a:spcPts val="0"/>
              </a:spcAft>
              <a:buNone/>
            </a:pPr>
            <a:endParaRPr sz="1800" b="1">
              <a:solidFill>
                <a:srgbClr val="FFFFFF"/>
              </a:solidFill>
              <a:latin typeface="EB Garamond"/>
              <a:ea typeface="EB Garamond"/>
              <a:cs typeface="EB Garamond"/>
              <a:sym typeface="EB Garamond"/>
            </a:endParaRPr>
          </a:p>
          <a:p>
            <a:pPr marL="0" marR="0" lvl="0" indent="0" algn="l" rtl="0">
              <a:spcBef>
                <a:spcPts val="0"/>
              </a:spcBef>
              <a:spcAft>
                <a:spcPts val="0"/>
              </a:spcAft>
              <a:buNone/>
            </a:pPr>
            <a:endParaRPr sz="1400">
              <a:solidFill>
                <a:srgbClr val="FFFFFF"/>
              </a:solidFill>
              <a:latin typeface="EB Garamond"/>
              <a:ea typeface="EB Garamond"/>
              <a:cs typeface="EB Garamond"/>
              <a:sym typeface="EB Garamond"/>
            </a:endParaRPr>
          </a:p>
          <a:p>
            <a:pPr marL="285750" marR="0" lvl="0" indent="-323850" algn="l" rtl="0">
              <a:spcBef>
                <a:spcPts val="0"/>
              </a:spcBef>
              <a:spcAft>
                <a:spcPts val="0"/>
              </a:spcAft>
              <a:buClr>
                <a:srgbClr val="FFFFFF"/>
              </a:buClr>
              <a:buSzPts val="2400"/>
              <a:buFont typeface="EB Garamond"/>
              <a:buChar char="⮚"/>
            </a:pPr>
            <a:r>
              <a:rPr lang="en-US" sz="2400" b="1">
                <a:solidFill>
                  <a:srgbClr val="FFFFFF"/>
                </a:solidFill>
                <a:latin typeface="EB Garamond"/>
                <a:ea typeface="EB Garamond"/>
                <a:cs typeface="EB Garamond"/>
                <a:sym typeface="EB Garamond"/>
              </a:rPr>
              <a:t>Harshal Hiwale (41124)</a:t>
            </a:r>
            <a:endParaRPr sz="2400">
              <a:latin typeface="EB Garamond"/>
              <a:ea typeface="EB Garamond"/>
              <a:cs typeface="EB Garamond"/>
              <a:sym typeface="EB Garamond"/>
            </a:endParaRPr>
          </a:p>
          <a:p>
            <a:pPr marL="0" marR="0" lvl="0" indent="0" algn="l" rtl="0">
              <a:spcBef>
                <a:spcPts val="0"/>
              </a:spcBef>
              <a:spcAft>
                <a:spcPts val="0"/>
              </a:spcAft>
              <a:buNone/>
            </a:pPr>
            <a:endParaRPr sz="2400">
              <a:solidFill>
                <a:srgbClr val="FFFFFF"/>
              </a:solidFill>
              <a:latin typeface="EB Garamond"/>
              <a:ea typeface="EB Garamond"/>
              <a:cs typeface="EB Garamond"/>
              <a:sym typeface="EB Garamond"/>
            </a:endParaRPr>
          </a:p>
          <a:p>
            <a:pPr marL="285750" marR="0" lvl="0" indent="-323850" algn="l" rtl="0">
              <a:spcBef>
                <a:spcPts val="0"/>
              </a:spcBef>
              <a:spcAft>
                <a:spcPts val="0"/>
              </a:spcAft>
              <a:buClr>
                <a:srgbClr val="FFFFFF"/>
              </a:buClr>
              <a:buSzPts val="2400"/>
              <a:buFont typeface="EB Garamond"/>
              <a:buChar char="⮚"/>
            </a:pPr>
            <a:r>
              <a:rPr lang="en-US" sz="2400" b="1">
                <a:solidFill>
                  <a:srgbClr val="FFFFFF"/>
                </a:solidFill>
                <a:latin typeface="EB Garamond"/>
                <a:ea typeface="EB Garamond"/>
                <a:cs typeface="EB Garamond"/>
                <a:sym typeface="EB Garamond"/>
              </a:rPr>
              <a:t>Sarah Abbas Gazge (41161)</a:t>
            </a:r>
            <a:endParaRPr sz="2400">
              <a:latin typeface="EB Garamond"/>
              <a:ea typeface="EB Garamond"/>
              <a:cs typeface="EB Garamond"/>
              <a:sym typeface="EB Garamond"/>
            </a:endParaRPr>
          </a:p>
          <a:p>
            <a:pPr marL="0" marR="0" lvl="0" indent="0" algn="l" rtl="0">
              <a:spcBef>
                <a:spcPts val="0"/>
              </a:spcBef>
              <a:spcAft>
                <a:spcPts val="0"/>
              </a:spcAft>
              <a:buNone/>
            </a:pPr>
            <a:endParaRPr sz="1800">
              <a:solidFill>
                <a:srgbClr val="FFFFFF"/>
              </a:solidFill>
              <a:latin typeface="EB Garamond"/>
              <a:ea typeface="EB Garamond"/>
              <a:cs typeface="EB Garamond"/>
              <a:sym typeface="EB Garamond"/>
            </a:endParaRPr>
          </a:p>
          <a:p>
            <a:pPr marL="342900" marR="0" lvl="0" indent="-342900" algn="l" rtl="0">
              <a:spcBef>
                <a:spcPts val="0"/>
              </a:spcBef>
              <a:spcAft>
                <a:spcPts val="0"/>
              </a:spcAft>
              <a:buClr>
                <a:srgbClr val="FFFFFF"/>
              </a:buClr>
              <a:buSzPts val="2400"/>
              <a:buFont typeface="EB Garamond"/>
              <a:buChar char="⮚"/>
            </a:pPr>
            <a:r>
              <a:rPr lang="en-US" sz="2400" b="1">
                <a:solidFill>
                  <a:srgbClr val="FFFFFF"/>
                </a:solidFill>
                <a:latin typeface="EB Garamond"/>
                <a:ea typeface="EB Garamond"/>
                <a:cs typeface="EB Garamond"/>
                <a:sym typeface="EB Garamond"/>
              </a:rPr>
              <a:t>Sreya Patranabish (41169)</a:t>
            </a:r>
            <a:endParaRPr>
              <a:latin typeface="EB Garamond"/>
              <a:ea typeface="EB Garamond"/>
              <a:cs typeface="EB Garamond"/>
              <a:sym typeface="EB Garamond"/>
            </a:endParaRPr>
          </a:p>
          <a:p>
            <a:pPr marL="0" marR="0" lvl="0" indent="0" algn="l" rtl="0">
              <a:spcBef>
                <a:spcPts val="0"/>
              </a:spcBef>
              <a:spcAft>
                <a:spcPts val="0"/>
              </a:spcAft>
              <a:buNone/>
            </a:pPr>
            <a:endParaRPr sz="1800">
              <a:solidFill>
                <a:srgbClr val="FFFFFF"/>
              </a:solidFill>
              <a:latin typeface="EB Garamond"/>
              <a:ea typeface="EB Garamond"/>
              <a:cs typeface="EB Garamond"/>
              <a:sym typeface="EB Garamond"/>
            </a:endParaRPr>
          </a:p>
          <a:p>
            <a:pPr marL="342900" marR="0" lvl="0" indent="-342900" algn="l" rtl="0">
              <a:spcBef>
                <a:spcPts val="0"/>
              </a:spcBef>
              <a:spcAft>
                <a:spcPts val="0"/>
              </a:spcAft>
              <a:buClr>
                <a:srgbClr val="FFFFFF"/>
              </a:buClr>
              <a:buSzPts val="2400"/>
              <a:buFont typeface="EB Garamond"/>
              <a:buChar char="⮚"/>
            </a:pPr>
            <a:r>
              <a:rPr lang="en-US" sz="2400" b="1">
                <a:solidFill>
                  <a:srgbClr val="FFFFFF"/>
                </a:solidFill>
                <a:latin typeface="EB Garamond"/>
                <a:ea typeface="EB Garamond"/>
                <a:cs typeface="EB Garamond"/>
                <a:sym typeface="EB Garamond"/>
              </a:rPr>
              <a:t>Sushmita Shirude (41171)</a:t>
            </a:r>
            <a:endParaRPr sz="1800">
              <a:solidFill>
                <a:srgbClr val="FFFFFF"/>
              </a:solidFill>
              <a:latin typeface="EB Garamond"/>
              <a:ea typeface="EB Garamond"/>
              <a:cs typeface="EB Garamond"/>
              <a:sym typeface="EB Garamond"/>
            </a:endParaRPr>
          </a:p>
          <a:p>
            <a:pPr marL="0" marR="0" lvl="0" indent="0" algn="l" rtl="0">
              <a:spcBef>
                <a:spcPts val="0"/>
              </a:spcBef>
              <a:spcAft>
                <a:spcPts val="0"/>
              </a:spcAft>
              <a:buNone/>
            </a:pPr>
            <a:endParaRPr sz="1800" b="1">
              <a:solidFill>
                <a:srgbClr val="FFFFFF"/>
              </a:solidFill>
              <a:latin typeface="Architects Daughter"/>
              <a:ea typeface="Architects Daughter"/>
              <a:cs typeface="Architects Daughter"/>
              <a:sym typeface="Architects Daughter"/>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3"/>
          <p:cNvPicPr preferRelativeResize="0"/>
          <p:nvPr/>
        </p:nvPicPr>
        <p:blipFill rotWithShape="1">
          <a:blip r:embed="rId3">
            <a:alphaModFix/>
          </a:blip>
          <a:srcRect/>
          <a:stretch/>
        </p:blipFill>
        <p:spPr>
          <a:xfrm>
            <a:off x="0" y="-1"/>
            <a:ext cx="12192000" cy="6858001"/>
          </a:xfrm>
          <a:prstGeom prst="rect">
            <a:avLst/>
          </a:prstGeom>
          <a:noFill/>
          <a:ln>
            <a:noFill/>
          </a:ln>
        </p:spPr>
      </p:pic>
      <p:sp>
        <p:nvSpPr>
          <p:cNvPr id="250" name="Google Shape;250;p23"/>
          <p:cNvSpPr txBox="1"/>
          <p:nvPr/>
        </p:nvSpPr>
        <p:spPr>
          <a:xfrm>
            <a:off x="4606413" y="3105833"/>
            <a:ext cx="297917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THANK YOU!</a:t>
            </a:r>
            <a:endParaRPr sz="3600" b="1">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circle/>
      </p:transition>
    </mc:Choice>
    <mc:Fallback>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4" descr="HD wallpaper: Speedometer, speed, miles, blue lights | Wallpaper Flare"/>
          <p:cNvPicPr preferRelativeResize="0"/>
          <p:nvPr/>
        </p:nvPicPr>
        <p:blipFill rotWithShape="1">
          <a:blip r:embed="rId3">
            <a:alphaModFix/>
          </a:blip>
          <a:srcRect t="8758"/>
          <a:stretch/>
        </p:blipFill>
        <p:spPr>
          <a:xfrm>
            <a:off x="0" y="-62752"/>
            <a:ext cx="12192000" cy="6920752"/>
          </a:xfrm>
          <a:prstGeom prst="rect">
            <a:avLst/>
          </a:prstGeom>
          <a:noFill/>
          <a:ln>
            <a:noFill/>
          </a:ln>
        </p:spPr>
      </p:pic>
      <p:sp>
        <p:nvSpPr>
          <p:cNvPr id="105" name="Google Shape;105;p4"/>
          <p:cNvSpPr/>
          <p:nvPr/>
        </p:nvSpPr>
        <p:spPr>
          <a:xfrm>
            <a:off x="376518" y="735700"/>
            <a:ext cx="6096000" cy="587849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A5F8F5"/>
              </a:buClr>
              <a:buSzPts val="2300"/>
              <a:buFont typeface="EB Garamond"/>
              <a:buChar char="o"/>
            </a:pPr>
            <a:r>
              <a:rPr lang="en-US" sz="2000" b="1" dirty="0">
                <a:solidFill>
                  <a:srgbClr val="A5F8F5"/>
                </a:solidFill>
                <a:latin typeface="EB Garamond"/>
                <a:ea typeface="EB Garamond"/>
                <a:cs typeface="EB Garamond"/>
                <a:sym typeface="EB Garamond"/>
              </a:rPr>
              <a:t>Introduction</a:t>
            </a:r>
            <a:endParaRPr sz="1600" b="1" dirty="0">
              <a:solidFill>
                <a:srgbClr val="A5F8F5"/>
              </a:solidFill>
              <a:latin typeface="EB Garamond"/>
              <a:ea typeface="EB Garamond"/>
              <a:cs typeface="EB Garamond"/>
              <a:sym typeface="EB Garamond"/>
            </a:endParaRPr>
          </a:p>
          <a:p>
            <a:pPr marL="412750" marR="0" lvl="0" indent="-158750" algn="l" rtl="0">
              <a:spcBef>
                <a:spcPts val="0"/>
              </a:spcBef>
              <a:spcAft>
                <a:spcPts val="0"/>
              </a:spcAft>
              <a:buClr>
                <a:schemeClr val="lt1"/>
              </a:buClr>
              <a:buSzPts val="2000"/>
              <a:buFont typeface="Courier New"/>
              <a:buNone/>
            </a:pPr>
            <a:endParaRPr sz="2000" b="1" dirty="0">
              <a:solidFill>
                <a:srgbClr val="A5F8F5"/>
              </a:solidFill>
              <a:latin typeface="EB Garamond"/>
              <a:ea typeface="EB Garamond"/>
              <a:cs typeface="EB Garamond"/>
              <a:sym typeface="EB Garamond"/>
            </a:endParaRPr>
          </a:p>
          <a:p>
            <a:pPr marL="285750" marR="0" lvl="0" indent="-285750" algn="l" rtl="0">
              <a:spcBef>
                <a:spcPts val="0"/>
              </a:spcBef>
              <a:spcAft>
                <a:spcPts val="0"/>
              </a:spcAft>
              <a:buClr>
                <a:srgbClr val="A5F8F5"/>
              </a:buClr>
              <a:buSzPts val="2300"/>
              <a:buFont typeface="EB Garamond"/>
              <a:buChar char="o"/>
            </a:pPr>
            <a:r>
              <a:rPr lang="en-US" sz="2000" b="1" dirty="0">
                <a:solidFill>
                  <a:srgbClr val="A5F8F5"/>
                </a:solidFill>
                <a:latin typeface="EB Garamond"/>
                <a:ea typeface="EB Garamond"/>
                <a:cs typeface="EB Garamond"/>
                <a:sym typeface="EB Garamond"/>
              </a:rPr>
              <a:t>Motivation</a:t>
            </a:r>
            <a:endParaRPr sz="1600" b="1" dirty="0">
              <a:solidFill>
                <a:srgbClr val="A5F8F5"/>
              </a:solidFill>
              <a:latin typeface="EB Garamond"/>
              <a:ea typeface="EB Garamond"/>
              <a:cs typeface="EB Garamond"/>
              <a:sym typeface="EB Garamond"/>
            </a:endParaRPr>
          </a:p>
          <a:p>
            <a:pPr marL="412750" marR="0" lvl="0" indent="-158750" algn="l" rtl="0">
              <a:spcBef>
                <a:spcPts val="0"/>
              </a:spcBef>
              <a:spcAft>
                <a:spcPts val="0"/>
              </a:spcAft>
              <a:buClr>
                <a:schemeClr val="lt1"/>
              </a:buClr>
              <a:buSzPts val="2000"/>
              <a:buFont typeface="Courier New"/>
              <a:buNone/>
            </a:pPr>
            <a:endParaRPr sz="2000" b="1" dirty="0">
              <a:solidFill>
                <a:srgbClr val="A5F8F5"/>
              </a:solidFill>
              <a:latin typeface="EB Garamond"/>
              <a:ea typeface="EB Garamond"/>
              <a:cs typeface="EB Garamond"/>
              <a:sym typeface="EB Garamond"/>
            </a:endParaRPr>
          </a:p>
          <a:p>
            <a:pPr marL="285750" marR="0" lvl="0" indent="-285750" algn="l" rtl="0">
              <a:spcBef>
                <a:spcPts val="0"/>
              </a:spcBef>
              <a:spcAft>
                <a:spcPts val="0"/>
              </a:spcAft>
              <a:buClr>
                <a:srgbClr val="A5F8F5"/>
              </a:buClr>
              <a:buSzPts val="2300"/>
              <a:buFont typeface="EB Garamond"/>
              <a:buChar char="o"/>
            </a:pPr>
            <a:r>
              <a:rPr lang="en-US" sz="2000" b="1" dirty="0">
                <a:solidFill>
                  <a:srgbClr val="A5F8F5"/>
                </a:solidFill>
                <a:latin typeface="EB Garamond"/>
                <a:ea typeface="EB Garamond"/>
                <a:cs typeface="EB Garamond"/>
                <a:sym typeface="EB Garamond"/>
              </a:rPr>
              <a:t>Problem </a:t>
            </a:r>
            <a:r>
              <a:rPr lang="en-US" sz="2000" b="1" dirty="0" smtClean="0">
                <a:solidFill>
                  <a:srgbClr val="A5F8F5"/>
                </a:solidFill>
                <a:latin typeface="EB Garamond"/>
                <a:ea typeface="EB Garamond"/>
                <a:cs typeface="EB Garamond"/>
                <a:sym typeface="EB Garamond"/>
              </a:rPr>
              <a:t>Definition</a:t>
            </a:r>
          </a:p>
          <a:p>
            <a:pPr marR="0" lvl="0" algn="l" rtl="0">
              <a:spcBef>
                <a:spcPts val="0"/>
              </a:spcBef>
              <a:spcAft>
                <a:spcPts val="0"/>
              </a:spcAft>
              <a:buClr>
                <a:srgbClr val="A5F8F5"/>
              </a:buClr>
              <a:buSzPts val="2300"/>
            </a:pPr>
            <a:endParaRPr lang="en-US" sz="2000" b="1" dirty="0" smtClean="0">
              <a:solidFill>
                <a:srgbClr val="A5F8F5"/>
              </a:solidFill>
              <a:latin typeface="EB Garamond"/>
              <a:ea typeface="EB Garamond"/>
              <a:cs typeface="EB Garamond"/>
              <a:sym typeface="EB Garamond"/>
            </a:endParaRPr>
          </a:p>
          <a:p>
            <a:pPr marL="285750" marR="0" lvl="0" indent="-285750" algn="l" rtl="0">
              <a:spcBef>
                <a:spcPts val="0"/>
              </a:spcBef>
              <a:spcAft>
                <a:spcPts val="0"/>
              </a:spcAft>
              <a:buClr>
                <a:srgbClr val="A5F8F5"/>
              </a:buClr>
              <a:buSzPts val="2300"/>
              <a:buFont typeface="EB Garamond"/>
              <a:buChar char="o"/>
            </a:pPr>
            <a:r>
              <a:rPr lang="en-US" sz="2000" b="1" dirty="0" smtClean="0">
                <a:solidFill>
                  <a:srgbClr val="A5F8F5"/>
                </a:solidFill>
                <a:latin typeface="EB Garamond"/>
                <a:ea typeface="EB Garamond"/>
                <a:cs typeface="EB Garamond"/>
                <a:sym typeface="EB Garamond"/>
              </a:rPr>
              <a:t>Objective</a:t>
            </a:r>
            <a:endParaRPr sz="1600" b="1" dirty="0">
              <a:solidFill>
                <a:srgbClr val="A5F8F5"/>
              </a:solidFill>
              <a:latin typeface="EB Garamond"/>
              <a:ea typeface="EB Garamond"/>
              <a:cs typeface="EB Garamond"/>
              <a:sym typeface="EB Garamond"/>
            </a:endParaRPr>
          </a:p>
          <a:p>
            <a:pPr marL="412750" marR="0" lvl="0" indent="-158750" algn="l" rtl="0">
              <a:spcBef>
                <a:spcPts val="0"/>
              </a:spcBef>
              <a:spcAft>
                <a:spcPts val="0"/>
              </a:spcAft>
              <a:buClr>
                <a:schemeClr val="lt1"/>
              </a:buClr>
              <a:buSzPts val="2000"/>
              <a:buFont typeface="Courier New"/>
              <a:buNone/>
            </a:pPr>
            <a:endParaRPr sz="2000" b="1" dirty="0">
              <a:solidFill>
                <a:srgbClr val="A5F8F5"/>
              </a:solidFill>
              <a:latin typeface="EB Garamond"/>
              <a:ea typeface="EB Garamond"/>
              <a:cs typeface="EB Garamond"/>
              <a:sym typeface="EB Garamond"/>
            </a:endParaRPr>
          </a:p>
          <a:p>
            <a:pPr marL="285750" marR="0" lvl="0" indent="-285750" algn="l" rtl="0">
              <a:spcBef>
                <a:spcPts val="0"/>
              </a:spcBef>
              <a:spcAft>
                <a:spcPts val="0"/>
              </a:spcAft>
              <a:buClr>
                <a:srgbClr val="A5F8F5"/>
              </a:buClr>
              <a:buSzPts val="2300"/>
              <a:buFont typeface="EB Garamond"/>
              <a:buChar char="o"/>
            </a:pPr>
            <a:r>
              <a:rPr lang="en-US" sz="2000" b="1" dirty="0">
                <a:solidFill>
                  <a:srgbClr val="A5F8F5"/>
                </a:solidFill>
                <a:latin typeface="EB Garamond"/>
                <a:ea typeface="EB Garamond"/>
                <a:cs typeface="EB Garamond"/>
                <a:sym typeface="EB Garamond"/>
              </a:rPr>
              <a:t>Literature Survey</a:t>
            </a:r>
            <a:endParaRPr sz="1600" b="1" dirty="0">
              <a:solidFill>
                <a:srgbClr val="A5F8F5"/>
              </a:solidFill>
              <a:latin typeface="EB Garamond"/>
              <a:ea typeface="EB Garamond"/>
              <a:cs typeface="EB Garamond"/>
              <a:sym typeface="EB Garamond"/>
            </a:endParaRPr>
          </a:p>
          <a:p>
            <a:pPr marL="412750" marR="0" lvl="0" indent="-158750" algn="l" rtl="0">
              <a:spcBef>
                <a:spcPts val="0"/>
              </a:spcBef>
              <a:spcAft>
                <a:spcPts val="0"/>
              </a:spcAft>
              <a:buClr>
                <a:schemeClr val="lt1"/>
              </a:buClr>
              <a:buSzPts val="2000"/>
              <a:buFont typeface="Courier New"/>
              <a:buNone/>
            </a:pPr>
            <a:endParaRPr sz="2000" b="1" dirty="0">
              <a:solidFill>
                <a:srgbClr val="A5F8F5"/>
              </a:solidFill>
              <a:latin typeface="EB Garamond"/>
              <a:ea typeface="EB Garamond"/>
              <a:cs typeface="EB Garamond"/>
              <a:sym typeface="EB Garamond"/>
            </a:endParaRPr>
          </a:p>
          <a:p>
            <a:pPr marL="285750" marR="0" lvl="0" indent="-285750" algn="l" rtl="0">
              <a:spcBef>
                <a:spcPts val="0"/>
              </a:spcBef>
              <a:spcAft>
                <a:spcPts val="0"/>
              </a:spcAft>
              <a:buClr>
                <a:srgbClr val="A5F8F5"/>
              </a:buClr>
              <a:buSzPts val="2300"/>
              <a:buFont typeface="EB Garamond"/>
              <a:buChar char="o"/>
            </a:pPr>
            <a:r>
              <a:rPr lang="en-US" sz="2000" b="1" dirty="0">
                <a:solidFill>
                  <a:srgbClr val="A5F8F5"/>
                </a:solidFill>
                <a:latin typeface="EB Garamond"/>
                <a:ea typeface="EB Garamond"/>
                <a:cs typeface="EB Garamond"/>
                <a:sym typeface="EB Garamond"/>
              </a:rPr>
              <a:t>Workflow</a:t>
            </a:r>
            <a:endParaRPr sz="1600" b="1" dirty="0">
              <a:solidFill>
                <a:srgbClr val="A5F8F5"/>
              </a:solidFill>
              <a:latin typeface="EB Garamond"/>
              <a:ea typeface="EB Garamond"/>
              <a:cs typeface="EB Garamond"/>
              <a:sym typeface="EB Garamond"/>
            </a:endParaRPr>
          </a:p>
          <a:p>
            <a:pPr marL="0" marR="0" lvl="0" indent="0" algn="l" rtl="0">
              <a:spcBef>
                <a:spcPts val="0"/>
              </a:spcBef>
              <a:spcAft>
                <a:spcPts val="0"/>
              </a:spcAft>
              <a:buNone/>
            </a:pPr>
            <a:endParaRPr sz="1600" b="1" dirty="0">
              <a:solidFill>
                <a:srgbClr val="A5F8F5"/>
              </a:solidFill>
              <a:latin typeface="EB Garamond"/>
              <a:ea typeface="EB Garamond"/>
              <a:cs typeface="EB Garamond"/>
              <a:sym typeface="EB Garamond"/>
            </a:endParaRPr>
          </a:p>
          <a:p>
            <a:pPr marL="285750" marR="0" lvl="0" indent="-285750" algn="l" rtl="0">
              <a:spcBef>
                <a:spcPts val="0"/>
              </a:spcBef>
              <a:spcAft>
                <a:spcPts val="0"/>
              </a:spcAft>
              <a:buClr>
                <a:srgbClr val="A5F8F5"/>
              </a:buClr>
              <a:buSzPts val="2300"/>
              <a:buFont typeface="EB Garamond"/>
              <a:buChar char="o"/>
            </a:pPr>
            <a:r>
              <a:rPr lang="en-US" sz="2000" b="1" dirty="0">
                <a:solidFill>
                  <a:srgbClr val="A5F8F5"/>
                </a:solidFill>
                <a:latin typeface="EB Garamond"/>
                <a:ea typeface="EB Garamond"/>
                <a:cs typeface="EB Garamond"/>
                <a:sym typeface="EB Garamond"/>
              </a:rPr>
              <a:t>Results</a:t>
            </a:r>
            <a:endParaRPr sz="1600" b="1" dirty="0">
              <a:solidFill>
                <a:srgbClr val="A5F8F5"/>
              </a:solidFill>
              <a:latin typeface="EB Garamond"/>
              <a:ea typeface="EB Garamond"/>
              <a:cs typeface="EB Garamond"/>
              <a:sym typeface="EB Garamond"/>
            </a:endParaRPr>
          </a:p>
          <a:p>
            <a:pPr marL="412750" marR="0" lvl="0" indent="-158750" algn="l" rtl="0">
              <a:spcBef>
                <a:spcPts val="0"/>
              </a:spcBef>
              <a:spcAft>
                <a:spcPts val="0"/>
              </a:spcAft>
              <a:buClr>
                <a:schemeClr val="lt1"/>
              </a:buClr>
              <a:buSzPts val="2000"/>
              <a:buFont typeface="Courier New"/>
              <a:buNone/>
            </a:pPr>
            <a:endParaRPr sz="2000" b="1" dirty="0">
              <a:solidFill>
                <a:srgbClr val="A5F8F5"/>
              </a:solidFill>
              <a:latin typeface="EB Garamond"/>
              <a:ea typeface="EB Garamond"/>
              <a:cs typeface="EB Garamond"/>
              <a:sym typeface="EB Garamond"/>
            </a:endParaRPr>
          </a:p>
          <a:p>
            <a:pPr marL="285750" marR="0" lvl="0" indent="-285750" algn="l" rtl="0">
              <a:spcBef>
                <a:spcPts val="0"/>
              </a:spcBef>
              <a:spcAft>
                <a:spcPts val="0"/>
              </a:spcAft>
              <a:buClr>
                <a:srgbClr val="A5F8F5"/>
              </a:buClr>
              <a:buSzPts val="2300"/>
              <a:buFont typeface="EB Garamond"/>
              <a:buChar char="o"/>
            </a:pPr>
            <a:r>
              <a:rPr lang="en-US" sz="2000" b="1" dirty="0">
                <a:solidFill>
                  <a:srgbClr val="A5F8F5"/>
                </a:solidFill>
                <a:latin typeface="EB Garamond"/>
                <a:ea typeface="EB Garamond"/>
                <a:cs typeface="EB Garamond"/>
                <a:sym typeface="EB Garamond"/>
              </a:rPr>
              <a:t>Future </a:t>
            </a:r>
            <a:r>
              <a:rPr lang="en-US" sz="2000" b="1" dirty="0" smtClean="0">
                <a:solidFill>
                  <a:srgbClr val="A5F8F5"/>
                </a:solidFill>
                <a:latin typeface="EB Garamond"/>
                <a:ea typeface="EB Garamond"/>
                <a:cs typeface="EB Garamond"/>
                <a:sym typeface="EB Garamond"/>
              </a:rPr>
              <a:t>Scope</a:t>
            </a:r>
          </a:p>
          <a:p>
            <a:pPr marR="0" lvl="0" algn="l" rtl="0">
              <a:spcBef>
                <a:spcPts val="0"/>
              </a:spcBef>
              <a:spcAft>
                <a:spcPts val="0"/>
              </a:spcAft>
              <a:buClr>
                <a:srgbClr val="A5F8F5"/>
              </a:buClr>
              <a:buSzPts val="2300"/>
            </a:pPr>
            <a:endParaRPr lang="en-US" sz="2000" b="1" dirty="0" smtClean="0">
              <a:solidFill>
                <a:srgbClr val="A5F8F5"/>
              </a:solidFill>
              <a:latin typeface="EB Garamond"/>
              <a:ea typeface="EB Garamond"/>
              <a:cs typeface="EB Garamond"/>
              <a:sym typeface="EB Garamond"/>
            </a:endParaRPr>
          </a:p>
          <a:p>
            <a:pPr marL="285750" marR="0" lvl="0" indent="-285750" algn="l" rtl="0">
              <a:spcBef>
                <a:spcPts val="0"/>
              </a:spcBef>
              <a:spcAft>
                <a:spcPts val="0"/>
              </a:spcAft>
              <a:buClr>
                <a:srgbClr val="A5F8F5"/>
              </a:buClr>
              <a:buSzPts val="2300"/>
              <a:buFont typeface="EB Garamond"/>
              <a:buChar char="o"/>
            </a:pPr>
            <a:r>
              <a:rPr lang="en-US" sz="2000" b="1" dirty="0" smtClean="0">
                <a:solidFill>
                  <a:srgbClr val="A5F8F5"/>
                </a:solidFill>
                <a:latin typeface="EB Garamond"/>
                <a:ea typeface="EB Garamond"/>
                <a:cs typeface="EB Garamond"/>
                <a:sym typeface="EB Garamond"/>
              </a:rPr>
              <a:t>References</a:t>
            </a:r>
            <a:endParaRPr sz="1600" b="1" dirty="0">
              <a:solidFill>
                <a:srgbClr val="A5F8F5"/>
              </a:solidFill>
              <a:latin typeface="EB Garamond"/>
              <a:ea typeface="EB Garamond"/>
              <a:cs typeface="EB Garamond"/>
              <a:sym typeface="EB Garamond"/>
            </a:endParaRPr>
          </a:p>
          <a:p>
            <a:pPr marL="412750" marR="0" lvl="0" indent="-158750" algn="l" rtl="0">
              <a:spcBef>
                <a:spcPts val="0"/>
              </a:spcBef>
              <a:spcAft>
                <a:spcPts val="0"/>
              </a:spcAft>
              <a:buClr>
                <a:schemeClr val="lt1"/>
              </a:buClr>
              <a:buSzPts val="2000"/>
              <a:buFont typeface="Courier New"/>
              <a:buNone/>
            </a:pPr>
            <a:endParaRPr sz="2000" b="1" dirty="0">
              <a:solidFill>
                <a:srgbClr val="A5F8F5"/>
              </a:solidFill>
              <a:latin typeface="EB Garamond"/>
              <a:ea typeface="EB Garamond"/>
              <a:cs typeface="EB Garamond"/>
              <a:sym typeface="EB Garamond"/>
            </a:endParaRPr>
          </a:p>
          <a:p>
            <a:pPr marL="285750" marR="0" lvl="0" indent="-285750" algn="l" rtl="0">
              <a:spcBef>
                <a:spcPts val="0"/>
              </a:spcBef>
              <a:spcAft>
                <a:spcPts val="0"/>
              </a:spcAft>
              <a:buClr>
                <a:srgbClr val="A5F8F5"/>
              </a:buClr>
              <a:buSzPts val="2300"/>
              <a:buFont typeface="EB Garamond"/>
              <a:buChar char="o"/>
            </a:pPr>
            <a:r>
              <a:rPr lang="en-US" sz="2000" b="1" dirty="0">
                <a:solidFill>
                  <a:srgbClr val="A5F8F5"/>
                </a:solidFill>
                <a:latin typeface="EB Garamond"/>
                <a:ea typeface="EB Garamond"/>
                <a:cs typeface="EB Garamond"/>
                <a:sym typeface="EB Garamond"/>
              </a:rPr>
              <a:t>Conclusion</a:t>
            </a:r>
            <a:endParaRPr sz="1600" b="1" dirty="0">
              <a:solidFill>
                <a:srgbClr val="A5F8F5"/>
              </a:solidFill>
              <a:latin typeface="EB Garamond"/>
              <a:ea typeface="EB Garamond"/>
              <a:cs typeface="EB Garamond"/>
              <a:sym typeface="EB Garamond"/>
            </a:endParaRPr>
          </a:p>
        </p:txBody>
      </p:sp>
      <p:sp>
        <p:nvSpPr>
          <p:cNvPr id="106" name="Google Shape;106;p4"/>
          <p:cNvSpPr txBox="1"/>
          <p:nvPr/>
        </p:nvSpPr>
        <p:spPr>
          <a:xfrm>
            <a:off x="472965" y="192738"/>
            <a:ext cx="199912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1880DF"/>
                </a:solidFill>
                <a:latin typeface="EB Garamond"/>
                <a:ea typeface="EB Garamond"/>
                <a:cs typeface="EB Garamond"/>
                <a:sym typeface="EB Garamond"/>
              </a:rPr>
              <a:t>INDEX</a:t>
            </a:r>
            <a:endParaRPr sz="3600" b="1" dirty="0">
              <a:solidFill>
                <a:srgbClr val="1880DF"/>
              </a:solidFill>
              <a:latin typeface="EB Garamond"/>
              <a:ea typeface="EB Garamond"/>
              <a:cs typeface="EB Garamond"/>
              <a:sym typeface="EB Garamond"/>
            </a:endParaRPr>
          </a:p>
        </p:txBody>
      </p:sp>
    </p:spTree>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18;p6" descr="Rethinking car software and electronics architecture | McKinsey"/>
          <p:cNvPicPr preferRelativeResize="0"/>
          <p:nvPr/>
        </p:nvPicPr>
        <p:blipFill rotWithShape="1">
          <a:blip r:embed="rId2">
            <a:alphaModFix/>
          </a:blip>
          <a:srcRect t="41811" b="-4579"/>
          <a:stretch/>
        </p:blipFill>
        <p:spPr>
          <a:xfrm>
            <a:off x="0" y="1"/>
            <a:ext cx="12192000" cy="7373072"/>
          </a:xfrm>
          <a:prstGeom prst="rect">
            <a:avLst/>
          </a:prstGeom>
          <a:noFill/>
          <a:ln>
            <a:noFill/>
          </a:ln>
          <a:effectLst/>
        </p:spPr>
      </p:pic>
      <p:sp>
        <p:nvSpPr>
          <p:cNvPr id="6" name="Rectangle 5"/>
          <p:cNvSpPr/>
          <p:nvPr/>
        </p:nvSpPr>
        <p:spPr>
          <a:xfrm>
            <a:off x="0" y="4161099"/>
            <a:ext cx="11794602" cy="193899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457200" lvl="0" algn="just"/>
            <a:r>
              <a:rPr lang="en-US" sz="2000" dirty="0">
                <a:solidFill>
                  <a:srgbClr val="A5F8F5"/>
                </a:solidFill>
                <a:latin typeface="Courier New" panose="02070309020205020404" pitchFamily="49" charset="0"/>
                <a:ea typeface="EB Garamond"/>
                <a:cs typeface="Courier New" panose="02070309020205020404" pitchFamily="49" charset="0"/>
                <a:sym typeface="EB Garamond"/>
              </a:rPr>
              <a:t>This problem statement presents the need for alerting the driver during overtaking and lane-changing to avoid accidents and disastrous outcomes and to build trust in autonomous systems. The model uses image processing for lane detection and identification of obstacles, vehicles and lane tracking. It calculates the relative velocity during overtaking and the system will share the scenarios with the driver, using an alert system.</a:t>
            </a:r>
          </a:p>
        </p:txBody>
      </p:sp>
      <p:sp>
        <p:nvSpPr>
          <p:cNvPr id="7" name="Rectangle 6"/>
          <p:cNvSpPr/>
          <p:nvPr/>
        </p:nvSpPr>
        <p:spPr>
          <a:xfrm>
            <a:off x="495112" y="3113067"/>
            <a:ext cx="4836580" cy="76944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pPr lvl="0"/>
            <a:r>
              <a:rPr lang="en-US" sz="4400" b="1" dirty="0">
                <a:solidFill>
                  <a:srgbClr val="7DFDC9"/>
                </a:solidFill>
                <a:latin typeface="EB Garamond"/>
                <a:ea typeface="EB Garamond"/>
                <a:cs typeface="EB Garamond"/>
                <a:sym typeface="EB Garamond"/>
              </a:rPr>
              <a:t>INTRODUCTION</a:t>
            </a:r>
          </a:p>
        </p:txBody>
      </p:sp>
    </p:spTree>
    <p:extLst>
      <p:ext uri="{BB962C8B-B14F-4D97-AF65-F5344CB8AC3E}">
        <p14:creationId xmlns:p14="http://schemas.microsoft.com/office/powerpoint/2010/main" val="29872630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5" descr="Artificial Intelligence, between hopes and fears for Humankind - Hello  Futur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 name="Rectangle 1"/>
          <p:cNvSpPr/>
          <p:nvPr/>
        </p:nvSpPr>
        <p:spPr>
          <a:xfrm>
            <a:off x="524719" y="1315705"/>
            <a:ext cx="6836780" cy="1200329"/>
          </a:xfrm>
          <a:prstGeom prst="rect">
            <a:avLst/>
          </a:prstGeom>
        </p:spPr>
        <p:txBody>
          <a:bodyPr wrap="square">
            <a:spAutoFit/>
          </a:bodyPr>
          <a:lstStyle/>
          <a:p>
            <a:r>
              <a:rPr lang="en-US" sz="1800" dirty="0" smtClean="0">
                <a:solidFill>
                  <a:srgbClr val="FFFFFF"/>
                </a:solidFill>
                <a:latin typeface="Jim Nightshade"/>
                <a:ea typeface="Jim Nightshade"/>
                <a:cs typeface="Jim Nightshade"/>
                <a:sym typeface="Jim Nightshade"/>
              </a:rPr>
              <a:t>T</a:t>
            </a:r>
            <a:r>
              <a:rPr lang="en-US" sz="1800" dirty="0" smtClean="0">
                <a:solidFill>
                  <a:srgbClr val="FFFFFF"/>
                </a:solidFill>
                <a:latin typeface="EB Garamond"/>
                <a:ea typeface="EB Garamond"/>
                <a:cs typeface="EB Garamond"/>
                <a:sym typeface="EB Garamond"/>
              </a:rPr>
              <a:t>oday</a:t>
            </a:r>
            <a:r>
              <a:rPr lang="en-US" sz="1800" dirty="0">
                <a:solidFill>
                  <a:srgbClr val="FFFFFF"/>
                </a:solidFill>
                <a:latin typeface="EB Garamond"/>
                <a:ea typeface="EB Garamond"/>
                <a:cs typeface="EB Garamond"/>
                <a:sym typeface="EB Garamond"/>
              </a:rPr>
              <a:t>, and possibly for a long time in the near future, the complete </a:t>
            </a:r>
            <a:r>
              <a:rPr lang="en-US" sz="1800" b="1" dirty="0">
                <a:solidFill>
                  <a:srgbClr val="00FFFF"/>
                </a:solidFill>
                <a:latin typeface="EB Garamond"/>
                <a:ea typeface="EB Garamond"/>
                <a:cs typeface="EB Garamond"/>
                <a:sym typeface="EB Garamond"/>
              </a:rPr>
              <a:t>driving task is too complex an activity to be fully formalized </a:t>
            </a:r>
            <a:r>
              <a:rPr lang="en-US" sz="1800" dirty="0">
                <a:solidFill>
                  <a:srgbClr val="FFFFFF"/>
                </a:solidFill>
                <a:latin typeface="EB Garamond"/>
                <a:ea typeface="EB Garamond"/>
                <a:cs typeface="EB Garamond"/>
                <a:sym typeface="EB Garamond"/>
              </a:rPr>
              <a:t>as a sensing-acting robotics system that can be explicitly solved using model-based and learning-based approaches in order to achieve fully unconstrained vehicle autonomy. </a:t>
            </a:r>
            <a:endParaRPr lang="en-US" sz="1800" dirty="0"/>
          </a:p>
        </p:txBody>
      </p:sp>
      <p:sp>
        <p:nvSpPr>
          <p:cNvPr id="3" name="Rectangle 2"/>
          <p:cNvSpPr/>
          <p:nvPr/>
        </p:nvSpPr>
        <p:spPr>
          <a:xfrm>
            <a:off x="532435" y="2923799"/>
            <a:ext cx="6096000" cy="132343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spAutoFit/>
          </a:bodyPr>
          <a:lstStyle/>
          <a:p>
            <a:pPr marL="457200" lvl="0"/>
            <a:r>
              <a:rPr lang="en-US" sz="2000" b="1" dirty="0">
                <a:solidFill>
                  <a:srgbClr val="00FFFF"/>
                </a:solidFill>
                <a:latin typeface="EB Garamond"/>
                <a:ea typeface="EB Garamond"/>
                <a:cs typeface="EB Garamond"/>
                <a:sym typeface="EB Garamond"/>
              </a:rPr>
              <a:t>This is especially true for unconstrained, real-time operation where the permissible range of error is extremely small and the number of limiting-cases is extremely large.</a:t>
            </a:r>
            <a:endParaRPr lang="en-US" sz="2000" dirty="0">
              <a:solidFill>
                <a:srgbClr val="00FFFF"/>
              </a:solidFill>
              <a:latin typeface="EB Garamond"/>
              <a:ea typeface="EB Garamond"/>
              <a:cs typeface="EB Garamond"/>
              <a:sym typeface="EB Garamond"/>
            </a:endParaRPr>
          </a:p>
        </p:txBody>
      </p:sp>
      <p:sp>
        <p:nvSpPr>
          <p:cNvPr id="4" name="Rectangle 3"/>
          <p:cNvSpPr/>
          <p:nvPr/>
        </p:nvSpPr>
        <p:spPr>
          <a:xfrm>
            <a:off x="532435" y="4699395"/>
            <a:ext cx="7299767" cy="923330"/>
          </a:xfrm>
          <a:prstGeom prst="rect">
            <a:avLst/>
          </a:prstGeom>
        </p:spPr>
        <p:txBody>
          <a:bodyPr wrap="square">
            <a:spAutoFit/>
          </a:bodyPr>
          <a:lstStyle/>
          <a:p>
            <a:r>
              <a:rPr lang="en-US" sz="1800" dirty="0">
                <a:solidFill>
                  <a:srgbClr val="FFFFFF"/>
                </a:solidFill>
                <a:latin typeface="EB Garamond"/>
                <a:ea typeface="EB Garamond"/>
                <a:cs typeface="EB Garamond"/>
                <a:sym typeface="EB Garamond"/>
              </a:rPr>
              <a:t>Until these problems are solved, human beings will remain as an inevitable part of the driving task, </a:t>
            </a:r>
            <a:r>
              <a:rPr lang="en-US" sz="1800" b="1" dirty="0">
                <a:solidFill>
                  <a:srgbClr val="00FFFF"/>
                </a:solidFill>
                <a:latin typeface="EB Garamond"/>
                <a:ea typeface="EB Garamond"/>
                <a:cs typeface="EB Garamond"/>
                <a:sym typeface="EB Garamond"/>
              </a:rPr>
              <a:t>monitoring the AI system</a:t>
            </a:r>
            <a:r>
              <a:rPr lang="en-US" sz="1800" dirty="0">
                <a:solidFill>
                  <a:srgbClr val="00FFFF"/>
                </a:solidFill>
                <a:latin typeface="EB Garamond"/>
                <a:ea typeface="EB Garamond"/>
                <a:cs typeface="EB Garamond"/>
                <a:sym typeface="EB Garamond"/>
              </a:rPr>
              <a:t> </a:t>
            </a:r>
            <a:r>
              <a:rPr lang="en-US" sz="1800" dirty="0">
                <a:solidFill>
                  <a:srgbClr val="FFFFFF"/>
                </a:solidFill>
                <a:latin typeface="EB Garamond"/>
                <a:ea typeface="EB Garamond"/>
                <a:cs typeface="EB Garamond"/>
                <a:sym typeface="EB Garamond"/>
              </a:rPr>
              <a:t>as it performs anywhere from 0 to just under 100 percent of the driving. </a:t>
            </a:r>
            <a:endParaRPr lang="en-US" sz="1800" dirty="0"/>
          </a:p>
        </p:txBody>
      </p:sp>
      <p:sp>
        <p:nvSpPr>
          <p:cNvPr id="5" name="Rectangle 4"/>
          <p:cNvSpPr/>
          <p:nvPr/>
        </p:nvSpPr>
        <p:spPr>
          <a:xfrm>
            <a:off x="647302" y="527047"/>
            <a:ext cx="3045021" cy="584775"/>
          </a:xfrm>
          <a:prstGeom prst="rect">
            <a:avLst/>
          </a:prstGeom>
        </p:spPr>
        <p:txBody>
          <a:bodyPr wrap="square">
            <a:spAutoFit/>
          </a:bodyPr>
          <a:lstStyle/>
          <a:p>
            <a:pPr lvl="0"/>
            <a:r>
              <a:rPr lang="en-US" sz="3200" b="1" dirty="0">
                <a:solidFill>
                  <a:srgbClr val="FFC000"/>
                </a:solidFill>
                <a:latin typeface="EB Garamond"/>
                <a:ea typeface="EB Garamond"/>
                <a:cs typeface="EB Garamond"/>
                <a:sym typeface="EB Garamond"/>
              </a:rPr>
              <a:t>MOTIVATION</a:t>
            </a:r>
            <a:endParaRPr lang="en-US" b="1" dirty="0">
              <a:solidFill>
                <a:srgbClr val="FFC000"/>
              </a:solidFill>
              <a:latin typeface="EB Garamond"/>
              <a:ea typeface="EB Garamond"/>
              <a:cs typeface="EB Garamond"/>
              <a:sym typeface="EB Garamond"/>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1;p5" descr="Artificial Intelligence, between hopes and fears for Humankind - Hello  Future"/>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 name="Rectangle 4"/>
          <p:cNvSpPr/>
          <p:nvPr/>
        </p:nvSpPr>
        <p:spPr>
          <a:xfrm>
            <a:off x="489994" y="999375"/>
            <a:ext cx="6755757" cy="1323439"/>
          </a:xfrm>
          <a:prstGeom prst="rect">
            <a:avLst/>
          </a:prstGeom>
        </p:spPr>
        <p:txBody>
          <a:bodyPr wrap="square">
            <a:spAutoFit/>
          </a:bodyPr>
          <a:lstStyle/>
          <a:p>
            <a:pPr marL="457200" lvl="0"/>
            <a:r>
              <a:rPr lang="en-US" sz="2000" dirty="0">
                <a:solidFill>
                  <a:srgbClr val="FFFFFF"/>
                </a:solidFill>
                <a:latin typeface="EB Garamond"/>
                <a:ea typeface="EB Garamond"/>
                <a:cs typeface="EB Garamond"/>
                <a:sym typeface="EB Garamond"/>
              </a:rPr>
              <a:t>Over taking and lane-changing is a critical part in vehicle automation. It is not only an upgrade in technology aspect but it is also an upgrade in social aspect, as </a:t>
            </a:r>
            <a:r>
              <a:rPr lang="en-US" sz="2000" b="1" dirty="0">
                <a:solidFill>
                  <a:srgbClr val="00FFFF"/>
                </a:solidFill>
                <a:latin typeface="EB Garamond"/>
                <a:ea typeface="EB Garamond"/>
                <a:cs typeface="EB Garamond"/>
                <a:sym typeface="EB Garamond"/>
              </a:rPr>
              <a:t>differently abled will also be able to have their own vehicle</a:t>
            </a:r>
            <a:r>
              <a:rPr lang="en-US" sz="2000" dirty="0">
                <a:solidFill>
                  <a:srgbClr val="00FFFF"/>
                </a:solidFill>
                <a:latin typeface="EB Garamond"/>
                <a:ea typeface="EB Garamond"/>
                <a:cs typeface="EB Garamond"/>
                <a:sym typeface="EB Garamond"/>
              </a:rPr>
              <a:t>.</a:t>
            </a:r>
          </a:p>
        </p:txBody>
      </p:sp>
      <p:sp>
        <p:nvSpPr>
          <p:cNvPr id="6" name="Rectangle 5"/>
          <p:cNvSpPr/>
          <p:nvPr/>
        </p:nvSpPr>
        <p:spPr>
          <a:xfrm>
            <a:off x="599952" y="2717813"/>
            <a:ext cx="6535839" cy="163121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457200" lvl="0" algn="just"/>
            <a:r>
              <a:rPr lang="en-US" sz="2000" dirty="0">
                <a:solidFill>
                  <a:srgbClr val="FFFFFF"/>
                </a:solidFill>
                <a:latin typeface="EB Garamond"/>
                <a:ea typeface="EB Garamond"/>
                <a:cs typeface="EB Garamond"/>
                <a:sym typeface="EB Garamond"/>
              </a:rPr>
              <a:t>Although automation in automobiles has decreased human effort during driving, decreased environmental issues, it is still difficult for people to trust the system. </a:t>
            </a:r>
            <a:r>
              <a:rPr lang="en-US" sz="2000" b="1" dirty="0">
                <a:solidFill>
                  <a:srgbClr val="00FFFF"/>
                </a:solidFill>
                <a:latin typeface="EB Garamond"/>
                <a:ea typeface="EB Garamond"/>
                <a:cs typeface="EB Garamond"/>
                <a:sym typeface="EB Garamond"/>
              </a:rPr>
              <a:t>This model targets to bridge the gap between current vehicle technology and autonomous vehicles.</a:t>
            </a:r>
          </a:p>
        </p:txBody>
      </p:sp>
    </p:spTree>
    <p:extLst>
      <p:ext uri="{BB962C8B-B14F-4D97-AF65-F5344CB8AC3E}">
        <p14:creationId xmlns:p14="http://schemas.microsoft.com/office/powerpoint/2010/main" val="177146367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7" descr="Accelerate functionality-critical hardware and software development for  autonomous vehicles"/>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6" name="Google Shape;126;p7"/>
          <p:cNvSpPr/>
          <p:nvPr/>
        </p:nvSpPr>
        <p:spPr>
          <a:xfrm>
            <a:off x="564776" y="1427454"/>
            <a:ext cx="5118847" cy="1938992"/>
          </a:xfrm>
          <a:prstGeom prst="rect">
            <a:avLst/>
          </a:prstGeom>
          <a:solidFill>
            <a:srgbClr val="030C1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A5F8F5"/>
                </a:solidFill>
                <a:latin typeface="EB Garamond"/>
                <a:ea typeface="EB Garamond"/>
                <a:cs typeface="EB Garamond"/>
                <a:sym typeface="EB Garamond"/>
              </a:rPr>
              <a:t>To design an Alert System in Autonomous Vehicles during lane-changing and overtaking using the concepts of Computer Vision and Human Computer Interaction.</a:t>
            </a:r>
            <a:endParaRPr sz="1800">
              <a:solidFill>
                <a:srgbClr val="A5F8F5"/>
              </a:solidFill>
              <a:latin typeface="EB Garamond"/>
              <a:ea typeface="EB Garamond"/>
              <a:cs typeface="EB Garamond"/>
              <a:sym typeface="EB Garamond"/>
            </a:endParaRPr>
          </a:p>
        </p:txBody>
      </p:sp>
      <p:sp>
        <p:nvSpPr>
          <p:cNvPr id="127" name="Google Shape;127;p7"/>
          <p:cNvSpPr txBox="1"/>
          <p:nvPr/>
        </p:nvSpPr>
        <p:spPr>
          <a:xfrm>
            <a:off x="681318" y="421340"/>
            <a:ext cx="66607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76F0F"/>
                </a:solidFill>
                <a:latin typeface="EB Garamond"/>
                <a:ea typeface="EB Garamond"/>
                <a:cs typeface="EB Garamond"/>
                <a:sym typeface="EB Garamond"/>
              </a:rPr>
              <a:t>PROBLEM DEFINITION</a:t>
            </a:r>
            <a:endParaRPr sz="3600" b="1">
              <a:solidFill>
                <a:srgbClr val="F76F0F"/>
              </a:solidFill>
              <a:latin typeface="EB Garamond"/>
              <a:ea typeface="EB Garamond"/>
              <a:cs typeface="EB Garamond"/>
              <a:sym typeface="EB Garamond"/>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lake Dowling: Time to jump on the self-driving bus"/>
          <p:cNvPicPr>
            <a:picLocks noChangeAspect="1" noChangeArrowheads="1"/>
          </p:cNvPicPr>
          <p:nvPr/>
        </p:nvPicPr>
        <p:blipFill rotWithShape="1">
          <a:blip r:embed="rId2">
            <a:extLst>
              <a:ext uri="{28A0092B-C50C-407E-A947-70E740481C1C}">
                <a14:useLocalDpi xmlns:a14="http://schemas.microsoft.com/office/drawing/2010/main" val="0"/>
              </a:ext>
            </a:extLst>
          </a:blip>
          <a:srcRect t="8126" b="7656"/>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5249" y="3656482"/>
            <a:ext cx="4702628" cy="304698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3200" dirty="0" smtClean="0">
                <a:ln w="57150"/>
                <a:solidFill>
                  <a:schemeClr val="bg1"/>
                </a:solidFill>
                <a:effectLst>
                  <a:outerShdw blurRad="38100" dist="19050" dir="2700000" algn="tl" rotWithShape="0">
                    <a:schemeClr val="dk1">
                      <a:alpha val="40000"/>
                    </a:schemeClr>
                  </a:outerShdw>
                </a:effectLst>
                <a:latin typeface="Candara Light" panose="020E0502030303020204" pitchFamily="34" charset="0"/>
              </a:rPr>
              <a:t>The main Objective of our project </a:t>
            </a:r>
            <a:r>
              <a:rPr lang="en-US" sz="3200" dirty="0">
                <a:ln w="57150"/>
                <a:solidFill>
                  <a:schemeClr val="bg1"/>
                </a:solidFill>
                <a:effectLst>
                  <a:outerShdw blurRad="38100" dist="19050" dir="2700000" algn="tl" rotWithShape="0">
                    <a:schemeClr val="dk1">
                      <a:alpha val="40000"/>
                    </a:schemeClr>
                  </a:outerShdw>
                </a:effectLst>
                <a:latin typeface="Candara Light" panose="020E0502030303020204" pitchFamily="34" charset="0"/>
              </a:rPr>
              <a:t>is that the Object is to be able to detect lane change and overtaking .</a:t>
            </a:r>
            <a:r>
              <a:rPr lang="en-US" sz="3200" dirty="0" smtClean="0">
                <a:ln w="57150"/>
                <a:solidFill>
                  <a:schemeClr val="bg1"/>
                </a:solidFill>
                <a:effectLst>
                  <a:outerShdw blurRad="38100" dist="19050" dir="2700000" algn="tl" rotWithShape="0">
                    <a:schemeClr val="dk1">
                      <a:alpha val="40000"/>
                    </a:schemeClr>
                  </a:outerShdw>
                </a:effectLst>
                <a:latin typeface="Candara Light" panose="020E0502030303020204" pitchFamily="34" charset="0"/>
              </a:rPr>
              <a:t>It also assists </a:t>
            </a:r>
            <a:r>
              <a:rPr lang="en-US" sz="3200" dirty="0">
                <a:ln w="57150"/>
                <a:solidFill>
                  <a:schemeClr val="bg1"/>
                </a:solidFill>
                <a:effectLst>
                  <a:outerShdw blurRad="38100" dist="19050" dir="2700000" algn="tl" rotWithShape="0">
                    <a:schemeClr val="dk1">
                      <a:alpha val="40000"/>
                    </a:schemeClr>
                  </a:outerShdw>
                </a:effectLst>
                <a:latin typeface="Candara Light" panose="020E0502030303020204" pitchFamily="34" charset="0"/>
              </a:rPr>
              <a:t>during </a:t>
            </a:r>
            <a:r>
              <a:rPr lang="en-US" sz="3200" dirty="0" smtClean="0">
                <a:ln w="57150"/>
                <a:solidFill>
                  <a:schemeClr val="bg1"/>
                </a:solidFill>
                <a:effectLst>
                  <a:outerShdw blurRad="38100" dist="19050" dir="2700000" algn="tl" rotWithShape="0">
                    <a:schemeClr val="dk1">
                      <a:alpha val="40000"/>
                    </a:schemeClr>
                  </a:outerShdw>
                </a:effectLst>
                <a:latin typeface="Candara Light" panose="020E0502030303020204" pitchFamily="34" charset="0"/>
              </a:rPr>
              <a:t>the same .</a:t>
            </a:r>
            <a:endParaRPr lang="en-US" sz="3200" dirty="0">
              <a:ln w="57150"/>
              <a:solidFill>
                <a:schemeClr val="bg1"/>
              </a:solidFill>
              <a:effectLst>
                <a:outerShdw blurRad="38100" dist="19050" dir="2700000" algn="tl" rotWithShape="0">
                  <a:schemeClr val="dk1">
                    <a:alpha val="40000"/>
                  </a:schemeClr>
                </a:outerShdw>
              </a:effectLst>
              <a:latin typeface="Candara Light" panose="020E0502030303020204" pitchFamily="34" charset="0"/>
            </a:endParaRPr>
          </a:p>
        </p:txBody>
      </p:sp>
      <p:sp>
        <p:nvSpPr>
          <p:cNvPr id="7" name="TextBox 6"/>
          <p:cNvSpPr txBox="1"/>
          <p:nvPr/>
        </p:nvSpPr>
        <p:spPr>
          <a:xfrm>
            <a:off x="432080" y="170822"/>
            <a:ext cx="3557115" cy="92333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5400" dirty="0" smtClean="0">
                <a:solidFill>
                  <a:srgbClr val="FFFF00"/>
                </a:solidFill>
                <a:latin typeface="Papyrus" panose="03070502060502030205" pitchFamily="66" charset="0"/>
              </a:rPr>
              <a:t>Objective</a:t>
            </a:r>
            <a:endParaRPr lang="en-US" sz="5400" dirty="0">
              <a:solidFill>
                <a:srgbClr val="FFFF00"/>
              </a:solidFill>
              <a:latin typeface="Papyrus" panose="03070502060502030205" pitchFamily="66" charset="0"/>
            </a:endParaRPr>
          </a:p>
        </p:txBody>
      </p:sp>
    </p:spTree>
    <p:extLst>
      <p:ext uri="{BB962C8B-B14F-4D97-AF65-F5344CB8AC3E}">
        <p14:creationId xmlns:p14="http://schemas.microsoft.com/office/powerpoint/2010/main" val="2715012937"/>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1465</Words>
  <Application>Microsoft Office PowerPoint</Application>
  <PresentationFormat>Widescreen</PresentationFormat>
  <Paragraphs>147</Paragraphs>
  <Slides>30</Slides>
  <Notes>25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Tempus Sans ITC</vt:lpstr>
      <vt:lpstr>Wingdings</vt:lpstr>
      <vt:lpstr>EB Garamond</vt:lpstr>
      <vt:lpstr>Calibri</vt:lpstr>
      <vt:lpstr>Centaur</vt:lpstr>
      <vt:lpstr>Candara Light</vt:lpstr>
      <vt:lpstr>Castellar</vt:lpstr>
      <vt:lpstr>Arial</vt:lpstr>
      <vt:lpstr>Papyrus</vt:lpstr>
      <vt:lpstr>Architects Daughter</vt:lpstr>
      <vt:lpstr>Jim Nightshade</vt:lpstr>
      <vt:lpstr>Lucida Fax</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Gazge</dc:creator>
  <cp:lastModifiedBy>Sarah Gazge</cp:lastModifiedBy>
  <cp:revision>13</cp:revision>
  <dcterms:created xsi:type="dcterms:W3CDTF">2020-09-27T06:26:08Z</dcterms:created>
  <dcterms:modified xsi:type="dcterms:W3CDTF">2020-11-10T05:48:40Z</dcterms:modified>
</cp:coreProperties>
</file>